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  <p:sldMasterId id="2147483655" r:id="rId3"/>
    <p:sldMasterId id="2147483656" r:id="rId4"/>
    <p:sldMasterId id="2147483657" r:id="rId5"/>
  </p:sldMasterIdLst>
  <p:notesMasterIdLst>
    <p:notesMasterId r:id="rId19"/>
  </p:notesMasterIdLst>
  <p:handoutMasterIdLst>
    <p:handoutMasterId r:id="rId20"/>
  </p:handoutMasterIdLst>
  <p:sldIdLst>
    <p:sldId id="256" r:id="rId6"/>
    <p:sldId id="302" r:id="rId7"/>
    <p:sldId id="330" r:id="rId8"/>
    <p:sldId id="323" r:id="rId9"/>
    <p:sldId id="324" r:id="rId10"/>
    <p:sldId id="308" r:id="rId11"/>
    <p:sldId id="328" r:id="rId12"/>
    <p:sldId id="329" r:id="rId13"/>
    <p:sldId id="327" r:id="rId14"/>
    <p:sldId id="284" r:id="rId15"/>
    <p:sldId id="279" r:id="rId16"/>
    <p:sldId id="296" r:id="rId17"/>
    <p:sldId id="267" r:id="rId18"/>
  </p:sldIdLst>
  <p:sldSz cx="9144000" cy="6858000" type="screen4x3"/>
  <p:notesSz cx="6794500" cy="99314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E2D"/>
    <a:srgbClr val="B22F16"/>
    <a:srgbClr val="BDD719"/>
    <a:srgbClr val="003951"/>
    <a:srgbClr val="2222A3"/>
    <a:srgbClr val="6EDBDC"/>
    <a:srgbClr val="BCE281"/>
    <a:srgbClr val="CFEEA0"/>
    <a:srgbClr val="FF9933"/>
    <a:srgbClr val="725A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81818" autoAdjust="0"/>
  </p:normalViewPr>
  <p:slideViewPr>
    <p:cSldViewPr showGuides="1">
      <p:cViewPr varScale="1">
        <p:scale>
          <a:sx n="95" d="100"/>
          <a:sy n="95" d="100"/>
        </p:scale>
        <p:origin x="1896" y="84"/>
      </p:cViewPr>
      <p:guideLst>
        <p:guide orient="horz" pos="2160"/>
        <p:guide pos="2880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579" y="-77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16948958421773"/>
          <c:y val="0.12069372626468391"/>
          <c:w val="0.84126281139226011"/>
          <c:h val="0.67375494124360369"/>
        </c:manualLayout>
      </c:layout>
      <c:lineChart>
        <c:grouping val="standar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Majutatud kokku</c:v>
                </c:pt>
              </c:strCache>
            </c:strRef>
          </c:tx>
          <c:spPr>
            <a:ln w="28575" cap="rnd">
              <a:solidFill>
                <a:srgbClr val="B22F16"/>
              </a:solidFill>
              <a:round/>
            </a:ln>
            <a:effectLst/>
          </c:spPr>
          <c:marker>
            <c:symbol val="none"/>
          </c:marker>
          <c:cat>
            <c:strRef>
              <c:f>Sheet1!$H$3:$H$122</c:f>
              <c:strCache>
                <c:ptCount val="109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</c:strCache>
            </c:strRef>
          </c:cat>
          <c:val>
            <c:numRef>
              <c:f>Sheet1!$I$3:$I$122</c:f>
              <c:numCache>
                <c:formatCode>0</c:formatCode>
                <c:ptCount val="120"/>
                <c:pt idx="0">
                  <c:v>116.40600000000001</c:v>
                </c:pt>
                <c:pt idx="1">
                  <c:v>131.84</c:v>
                </c:pt>
                <c:pt idx="2">
                  <c:v>146.91200000000001</c:v>
                </c:pt>
                <c:pt idx="3">
                  <c:v>172.696</c:v>
                </c:pt>
                <c:pt idx="4">
                  <c:v>197.62299999999999</c:v>
                </c:pt>
                <c:pt idx="5">
                  <c:v>256.84199999999998</c:v>
                </c:pt>
                <c:pt idx="6">
                  <c:v>339.25599999999997</c:v>
                </c:pt>
                <c:pt idx="7">
                  <c:v>302.37799999999999</c:v>
                </c:pt>
                <c:pt idx="8">
                  <c:v>188.947</c:v>
                </c:pt>
                <c:pt idx="9">
                  <c:v>168.624</c:v>
                </c:pt>
                <c:pt idx="10">
                  <c:v>154.315</c:v>
                </c:pt>
                <c:pt idx="11">
                  <c:v>167.20500000000001</c:v>
                </c:pt>
                <c:pt idx="12">
                  <c:v>119.8</c:v>
                </c:pt>
                <c:pt idx="13">
                  <c:v>142.72</c:v>
                </c:pt>
                <c:pt idx="14">
                  <c:v>154.107</c:v>
                </c:pt>
                <c:pt idx="15">
                  <c:v>162.70099999999999</c:v>
                </c:pt>
                <c:pt idx="16">
                  <c:v>224.96100000000001</c:v>
                </c:pt>
                <c:pt idx="17">
                  <c:v>260.80599999999998</c:v>
                </c:pt>
                <c:pt idx="18">
                  <c:v>349.553</c:v>
                </c:pt>
                <c:pt idx="19">
                  <c:v>306.017</c:v>
                </c:pt>
                <c:pt idx="20">
                  <c:v>176.83799999999999</c:v>
                </c:pt>
                <c:pt idx="21">
                  <c:v>178.756</c:v>
                </c:pt>
                <c:pt idx="22">
                  <c:v>153.69200000000001</c:v>
                </c:pt>
                <c:pt idx="23">
                  <c:v>147.72</c:v>
                </c:pt>
                <c:pt idx="24">
                  <c:v>112.803</c:v>
                </c:pt>
                <c:pt idx="25">
                  <c:v>121.44199999999999</c:v>
                </c:pt>
                <c:pt idx="26">
                  <c:v>124.941</c:v>
                </c:pt>
                <c:pt idx="27">
                  <c:v>151.63499999999999</c:v>
                </c:pt>
                <c:pt idx="28">
                  <c:v>192.09700000000001</c:v>
                </c:pt>
                <c:pt idx="29">
                  <c:v>224.21700000000001</c:v>
                </c:pt>
                <c:pt idx="30">
                  <c:v>322.47000000000003</c:v>
                </c:pt>
                <c:pt idx="31">
                  <c:v>277.94099999999997</c:v>
                </c:pt>
                <c:pt idx="32">
                  <c:v>155.26400000000001</c:v>
                </c:pt>
                <c:pt idx="33">
                  <c:v>174.26400000000001</c:v>
                </c:pt>
                <c:pt idx="34">
                  <c:v>139.40199999999999</c:v>
                </c:pt>
                <c:pt idx="35">
                  <c:v>150.65700000000001</c:v>
                </c:pt>
                <c:pt idx="36">
                  <c:v>123.688</c:v>
                </c:pt>
                <c:pt idx="37">
                  <c:v>124.563</c:v>
                </c:pt>
                <c:pt idx="38">
                  <c:v>138.02199999999999</c:v>
                </c:pt>
                <c:pt idx="39">
                  <c:v>171.44200000000001</c:v>
                </c:pt>
                <c:pt idx="40">
                  <c:v>214.333</c:v>
                </c:pt>
                <c:pt idx="41">
                  <c:v>251.64099999999999</c:v>
                </c:pt>
                <c:pt idx="42">
                  <c:v>358.952</c:v>
                </c:pt>
                <c:pt idx="43">
                  <c:v>301.01</c:v>
                </c:pt>
                <c:pt idx="44">
                  <c:v>185.11600000000001</c:v>
                </c:pt>
                <c:pt idx="45">
                  <c:v>192.155</c:v>
                </c:pt>
                <c:pt idx="46">
                  <c:v>164.292</c:v>
                </c:pt>
                <c:pt idx="47">
                  <c:v>176.54900000000001</c:v>
                </c:pt>
                <c:pt idx="48">
                  <c:v>146.29</c:v>
                </c:pt>
                <c:pt idx="49">
                  <c:v>143.131</c:v>
                </c:pt>
                <c:pt idx="50">
                  <c:v>157.40600000000001</c:v>
                </c:pt>
                <c:pt idx="51">
                  <c:v>194.43199999999999</c:v>
                </c:pt>
                <c:pt idx="52">
                  <c:v>238.57900000000001</c:v>
                </c:pt>
                <c:pt idx="53">
                  <c:v>295.06599999999997</c:v>
                </c:pt>
                <c:pt idx="54">
                  <c:v>399.68099999999998</c:v>
                </c:pt>
                <c:pt idx="55">
                  <c:v>342.94799999999998</c:v>
                </c:pt>
                <c:pt idx="56">
                  <c:v>212.90100000000001</c:v>
                </c:pt>
                <c:pt idx="57">
                  <c:v>214.322</c:v>
                </c:pt>
                <c:pt idx="58">
                  <c:v>184.16499999999999</c:v>
                </c:pt>
                <c:pt idx="59">
                  <c:v>197.01599999999999</c:v>
                </c:pt>
                <c:pt idx="60">
                  <c:v>153.62</c:v>
                </c:pt>
                <c:pt idx="61">
                  <c:v>152.154</c:v>
                </c:pt>
                <c:pt idx="62">
                  <c:v>181.97</c:v>
                </c:pt>
                <c:pt idx="63">
                  <c:v>205.233</c:v>
                </c:pt>
                <c:pt idx="64">
                  <c:v>248.16</c:v>
                </c:pt>
                <c:pt idx="65">
                  <c:v>302.54899999999998</c:v>
                </c:pt>
                <c:pt idx="66">
                  <c:v>405.86099999999999</c:v>
                </c:pt>
                <c:pt idx="67">
                  <c:v>343.416</c:v>
                </c:pt>
                <c:pt idx="68">
                  <c:v>222.18</c:v>
                </c:pt>
                <c:pt idx="69">
                  <c:v>219.72200000000001</c:v>
                </c:pt>
                <c:pt idx="70">
                  <c:v>195.49299999999999</c:v>
                </c:pt>
                <c:pt idx="71">
                  <c:v>209.53700000000001</c:v>
                </c:pt>
                <c:pt idx="72">
                  <c:v>160.22900000000001</c:v>
                </c:pt>
                <c:pt idx="73">
                  <c:v>160.995</c:v>
                </c:pt>
                <c:pt idx="74">
                  <c:v>195.364</c:v>
                </c:pt>
                <c:pt idx="75">
                  <c:v>192.148</c:v>
                </c:pt>
                <c:pt idx="76">
                  <c:v>264.12200000000001</c:v>
                </c:pt>
                <c:pt idx="77">
                  <c:v>317.57900000000001</c:v>
                </c:pt>
                <c:pt idx="78">
                  <c:v>421.27499999999998</c:v>
                </c:pt>
                <c:pt idx="79">
                  <c:v>384.916</c:v>
                </c:pt>
                <c:pt idx="80">
                  <c:v>223.398</c:v>
                </c:pt>
                <c:pt idx="81">
                  <c:v>229.523</c:v>
                </c:pt>
                <c:pt idx="82">
                  <c:v>209.51599999999999</c:v>
                </c:pt>
                <c:pt idx="83">
                  <c:v>221.8</c:v>
                </c:pt>
                <c:pt idx="84">
                  <c:v>170.755</c:v>
                </c:pt>
                <c:pt idx="85">
                  <c:v>178.209</c:v>
                </c:pt>
                <c:pt idx="86">
                  <c:v>194.38399999999999</c:v>
                </c:pt>
                <c:pt idx="87">
                  <c:v>209.07599999999999</c:v>
                </c:pt>
                <c:pt idx="88">
                  <c:v>274.80500000000001</c:v>
                </c:pt>
                <c:pt idx="89">
                  <c:v>337.202</c:v>
                </c:pt>
                <c:pt idx="90">
                  <c:v>440.93700000000001</c:v>
                </c:pt>
                <c:pt idx="91">
                  <c:v>378.25400000000002</c:v>
                </c:pt>
                <c:pt idx="92">
                  <c:v>233.048</c:v>
                </c:pt>
                <c:pt idx="93">
                  <c:v>238.23400000000001</c:v>
                </c:pt>
                <c:pt idx="94">
                  <c:v>214.1</c:v>
                </c:pt>
                <c:pt idx="95">
                  <c:v>218.066</c:v>
                </c:pt>
                <c:pt idx="96">
                  <c:v>167.375</c:v>
                </c:pt>
                <c:pt idx="97">
                  <c:v>176.512</c:v>
                </c:pt>
                <c:pt idx="98">
                  <c:v>188.161</c:v>
                </c:pt>
                <c:pt idx="99">
                  <c:v>209.39599999999999</c:v>
                </c:pt>
                <c:pt idx="100">
                  <c:v>268.58</c:v>
                </c:pt>
                <c:pt idx="101">
                  <c:v>323.48599999999999</c:v>
                </c:pt>
                <c:pt idx="102">
                  <c:v>458.78199999999998</c:v>
                </c:pt>
                <c:pt idx="103">
                  <c:v>393.53899999999999</c:v>
                </c:pt>
                <c:pt idx="104">
                  <c:v>235.27099999999999</c:v>
                </c:pt>
                <c:pt idx="105">
                  <c:v>250.85300000000001</c:v>
                </c:pt>
                <c:pt idx="106">
                  <c:v>207.006</c:v>
                </c:pt>
                <c:pt idx="107">
                  <c:v>233.18199999999999</c:v>
                </c:pt>
                <c:pt idx="108">
                  <c:v>178.20400000000001</c:v>
                </c:pt>
                <c:pt idx="109">
                  <c:v>183.30500000000001</c:v>
                </c:pt>
                <c:pt idx="110">
                  <c:v>212.44200000000001</c:v>
                </c:pt>
                <c:pt idx="111">
                  <c:v>226.369</c:v>
                </c:pt>
                <c:pt idx="112">
                  <c:v>279.54000000000002</c:v>
                </c:pt>
                <c:pt idx="113">
                  <c:v>345.63</c:v>
                </c:pt>
                <c:pt idx="114">
                  <c:v>487.68099999999998</c:v>
                </c:pt>
                <c:pt idx="115">
                  <c:v>417.24200000000002</c:v>
                </c:pt>
                <c:pt idx="116">
                  <c:v>256.65300000000002</c:v>
                </c:pt>
                <c:pt idx="117">
                  <c:v>267.29700000000003</c:v>
                </c:pt>
                <c:pt idx="118">
                  <c:v>215.51499999999999</c:v>
                </c:pt>
                <c:pt idx="119">
                  <c:v>255.036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Sheet1!$J$2</c:f>
              <c:strCache>
                <c:ptCount val="1"/>
                <c:pt idx="0">
                  <c:v>Majutatud Eesti elanikud</c:v>
                </c:pt>
              </c:strCache>
            </c:strRef>
          </c:tx>
          <c:spPr>
            <a:ln w="28575" cap="rnd">
              <a:solidFill>
                <a:srgbClr val="BDD719"/>
              </a:solidFill>
              <a:round/>
            </a:ln>
            <a:effectLst/>
          </c:spPr>
          <c:marker>
            <c:symbol val="none"/>
          </c:marker>
          <c:cat>
            <c:strRef>
              <c:f>Sheet1!$H$3:$H$122</c:f>
              <c:strCache>
                <c:ptCount val="109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</c:strCache>
            </c:strRef>
          </c:cat>
          <c:val>
            <c:numRef>
              <c:f>Sheet1!$J$3:$J$122</c:f>
              <c:numCache>
                <c:formatCode>0</c:formatCode>
                <c:ptCount val="120"/>
                <c:pt idx="0">
                  <c:v>58.939</c:v>
                </c:pt>
                <c:pt idx="1">
                  <c:v>67.259</c:v>
                </c:pt>
                <c:pt idx="2">
                  <c:v>69.349000000000004</c:v>
                </c:pt>
                <c:pt idx="3">
                  <c:v>60.661000000000001</c:v>
                </c:pt>
                <c:pt idx="4">
                  <c:v>67.584000000000003</c:v>
                </c:pt>
                <c:pt idx="5">
                  <c:v>100.295</c:v>
                </c:pt>
                <c:pt idx="6">
                  <c:v>126.60299999999999</c:v>
                </c:pt>
                <c:pt idx="7">
                  <c:v>128.24600000000001</c:v>
                </c:pt>
                <c:pt idx="8">
                  <c:v>67.518000000000001</c:v>
                </c:pt>
                <c:pt idx="9">
                  <c:v>66.945999999999998</c:v>
                </c:pt>
                <c:pt idx="10">
                  <c:v>68.186999999999998</c:v>
                </c:pt>
                <c:pt idx="11">
                  <c:v>81.134</c:v>
                </c:pt>
                <c:pt idx="12">
                  <c:v>62.625999999999998</c:v>
                </c:pt>
                <c:pt idx="13">
                  <c:v>71.051000000000002</c:v>
                </c:pt>
                <c:pt idx="14">
                  <c:v>71.516000000000005</c:v>
                </c:pt>
                <c:pt idx="15">
                  <c:v>61.86</c:v>
                </c:pt>
                <c:pt idx="16">
                  <c:v>72.974000000000004</c:v>
                </c:pt>
                <c:pt idx="17">
                  <c:v>95.076999999999998</c:v>
                </c:pt>
                <c:pt idx="18">
                  <c:v>127.85299999999999</c:v>
                </c:pt>
                <c:pt idx="19">
                  <c:v>121.313</c:v>
                </c:pt>
                <c:pt idx="20">
                  <c:v>62.273000000000003</c:v>
                </c:pt>
                <c:pt idx="21">
                  <c:v>69.668999999999997</c:v>
                </c:pt>
                <c:pt idx="22">
                  <c:v>62.277000000000001</c:v>
                </c:pt>
                <c:pt idx="23">
                  <c:v>65.835999999999999</c:v>
                </c:pt>
                <c:pt idx="24">
                  <c:v>50.823999999999998</c:v>
                </c:pt>
                <c:pt idx="25">
                  <c:v>57.966999999999999</c:v>
                </c:pt>
                <c:pt idx="26">
                  <c:v>56.334000000000003</c:v>
                </c:pt>
                <c:pt idx="27">
                  <c:v>49.738</c:v>
                </c:pt>
                <c:pt idx="28">
                  <c:v>57.939</c:v>
                </c:pt>
                <c:pt idx="29">
                  <c:v>76.039000000000001</c:v>
                </c:pt>
                <c:pt idx="30">
                  <c:v>101.646</c:v>
                </c:pt>
                <c:pt idx="31">
                  <c:v>94.644999999999996</c:v>
                </c:pt>
                <c:pt idx="32">
                  <c:v>47.703000000000003</c:v>
                </c:pt>
                <c:pt idx="33">
                  <c:v>61.545999999999999</c:v>
                </c:pt>
                <c:pt idx="34">
                  <c:v>53.527999999999999</c:v>
                </c:pt>
                <c:pt idx="35">
                  <c:v>58.683999999999997</c:v>
                </c:pt>
                <c:pt idx="36">
                  <c:v>51.566000000000003</c:v>
                </c:pt>
                <c:pt idx="37">
                  <c:v>55.088999999999999</c:v>
                </c:pt>
                <c:pt idx="38">
                  <c:v>57.203000000000003</c:v>
                </c:pt>
                <c:pt idx="39">
                  <c:v>56.054000000000002</c:v>
                </c:pt>
                <c:pt idx="40">
                  <c:v>62.595999999999997</c:v>
                </c:pt>
                <c:pt idx="41">
                  <c:v>84.138000000000005</c:v>
                </c:pt>
                <c:pt idx="42">
                  <c:v>113.84399999999999</c:v>
                </c:pt>
                <c:pt idx="43">
                  <c:v>101.967</c:v>
                </c:pt>
                <c:pt idx="44">
                  <c:v>56.91</c:v>
                </c:pt>
                <c:pt idx="45">
                  <c:v>68.41</c:v>
                </c:pt>
                <c:pt idx="46">
                  <c:v>63.552</c:v>
                </c:pt>
                <c:pt idx="47">
                  <c:v>66.481999999999999</c:v>
                </c:pt>
                <c:pt idx="48">
                  <c:v>57.863999999999997</c:v>
                </c:pt>
                <c:pt idx="49">
                  <c:v>62.73</c:v>
                </c:pt>
                <c:pt idx="50">
                  <c:v>66.911000000000001</c:v>
                </c:pt>
                <c:pt idx="51">
                  <c:v>60.234999999999999</c:v>
                </c:pt>
                <c:pt idx="52">
                  <c:v>67.295000000000002</c:v>
                </c:pt>
                <c:pt idx="53">
                  <c:v>91.340999999999994</c:v>
                </c:pt>
                <c:pt idx="54">
                  <c:v>126.621</c:v>
                </c:pt>
                <c:pt idx="55">
                  <c:v>114.774</c:v>
                </c:pt>
                <c:pt idx="56">
                  <c:v>61.515999999999998</c:v>
                </c:pt>
                <c:pt idx="57">
                  <c:v>71.481999999999999</c:v>
                </c:pt>
                <c:pt idx="58">
                  <c:v>65.203999999999994</c:v>
                </c:pt>
                <c:pt idx="59">
                  <c:v>72.045000000000002</c:v>
                </c:pt>
                <c:pt idx="60">
                  <c:v>58.848999999999997</c:v>
                </c:pt>
                <c:pt idx="61">
                  <c:v>66.938000000000002</c:v>
                </c:pt>
                <c:pt idx="62">
                  <c:v>74.143000000000001</c:v>
                </c:pt>
                <c:pt idx="63">
                  <c:v>61.575000000000003</c:v>
                </c:pt>
                <c:pt idx="64">
                  <c:v>69.010999999999996</c:v>
                </c:pt>
                <c:pt idx="65">
                  <c:v>97.403999999999996</c:v>
                </c:pt>
                <c:pt idx="66">
                  <c:v>126.14400000000001</c:v>
                </c:pt>
                <c:pt idx="67">
                  <c:v>118.595</c:v>
                </c:pt>
                <c:pt idx="68">
                  <c:v>66.367999999999995</c:v>
                </c:pt>
                <c:pt idx="69">
                  <c:v>75.695999999999998</c:v>
                </c:pt>
                <c:pt idx="70">
                  <c:v>73.174999999999997</c:v>
                </c:pt>
                <c:pt idx="71">
                  <c:v>78.477999999999994</c:v>
                </c:pt>
                <c:pt idx="72">
                  <c:v>63.527999999999999</c:v>
                </c:pt>
                <c:pt idx="73">
                  <c:v>69.572000000000003</c:v>
                </c:pt>
                <c:pt idx="74">
                  <c:v>78.971999999999994</c:v>
                </c:pt>
                <c:pt idx="75">
                  <c:v>66.637</c:v>
                </c:pt>
                <c:pt idx="76">
                  <c:v>73.742000000000004</c:v>
                </c:pt>
                <c:pt idx="77">
                  <c:v>104.71</c:v>
                </c:pt>
                <c:pt idx="78">
                  <c:v>137.57499999999999</c:v>
                </c:pt>
                <c:pt idx="79">
                  <c:v>135.80699999999999</c:v>
                </c:pt>
                <c:pt idx="80">
                  <c:v>70.091999999999999</c:v>
                </c:pt>
                <c:pt idx="81">
                  <c:v>80.703999999999994</c:v>
                </c:pt>
                <c:pt idx="82">
                  <c:v>77.846999999999994</c:v>
                </c:pt>
                <c:pt idx="83">
                  <c:v>81.549000000000007</c:v>
                </c:pt>
                <c:pt idx="84">
                  <c:v>62.850999999999999</c:v>
                </c:pt>
                <c:pt idx="85">
                  <c:v>76.676000000000002</c:v>
                </c:pt>
                <c:pt idx="86">
                  <c:v>78.153000000000006</c:v>
                </c:pt>
                <c:pt idx="87">
                  <c:v>69.697999999999993</c:v>
                </c:pt>
                <c:pt idx="88">
                  <c:v>80.730999999999995</c:v>
                </c:pt>
                <c:pt idx="89">
                  <c:v>111.285</c:v>
                </c:pt>
                <c:pt idx="90">
                  <c:v>148.06700000000001</c:v>
                </c:pt>
                <c:pt idx="91">
                  <c:v>140.39400000000001</c:v>
                </c:pt>
                <c:pt idx="92">
                  <c:v>76.754000000000005</c:v>
                </c:pt>
                <c:pt idx="93">
                  <c:v>87.98</c:v>
                </c:pt>
                <c:pt idx="94">
                  <c:v>80.278999999999996</c:v>
                </c:pt>
                <c:pt idx="95">
                  <c:v>90.887</c:v>
                </c:pt>
                <c:pt idx="96">
                  <c:v>74.680000000000007</c:v>
                </c:pt>
                <c:pt idx="97">
                  <c:v>83.995999999999995</c:v>
                </c:pt>
                <c:pt idx="98">
                  <c:v>82.222999999999999</c:v>
                </c:pt>
                <c:pt idx="99">
                  <c:v>76.727999999999994</c:v>
                </c:pt>
                <c:pt idx="100">
                  <c:v>85.587000000000003</c:v>
                </c:pt>
                <c:pt idx="101">
                  <c:v>112.96</c:v>
                </c:pt>
                <c:pt idx="102">
                  <c:v>163.40899999999999</c:v>
                </c:pt>
                <c:pt idx="103">
                  <c:v>153.35400000000001</c:v>
                </c:pt>
                <c:pt idx="104">
                  <c:v>77.751000000000005</c:v>
                </c:pt>
                <c:pt idx="105">
                  <c:v>92.399000000000001</c:v>
                </c:pt>
                <c:pt idx="106">
                  <c:v>83.177999999999997</c:v>
                </c:pt>
                <c:pt idx="107">
                  <c:v>96.713999999999999</c:v>
                </c:pt>
                <c:pt idx="108">
                  <c:v>80.012</c:v>
                </c:pt>
                <c:pt idx="109">
                  <c:v>87.375</c:v>
                </c:pt>
                <c:pt idx="110">
                  <c:v>91.504000000000005</c:v>
                </c:pt>
                <c:pt idx="111">
                  <c:v>86.364999999999995</c:v>
                </c:pt>
                <c:pt idx="112">
                  <c:v>88.659000000000006</c:v>
                </c:pt>
                <c:pt idx="113">
                  <c:v>122.13200000000001</c:v>
                </c:pt>
                <c:pt idx="114">
                  <c:v>172.42599999999999</c:v>
                </c:pt>
                <c:pt idx="115">
                  <c:v>161.56700000000001</c:v>
                </c:pt>
                <c:pt idx="116">
                  <c:v>88.078000000000003</c:v>
                </c:pt>
                <c:pt idx="117">
                  <c:v>99.938000000000002</c:v>
                </c:pt>
                <c:pt idx="118">
                  <c:v>86.31</c:v>
                </c:pt>
                <c:pt idx="119">
                  <c:v>104.02200000000001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Sheet1!$K$2</c:f>
              <c:strCache>
                <c:ptCount val="1"/>
                <c:pt idx="0">
                  <c:v>Majutatud väliskülastajad</c:v>
                </c:pt>
              </c:strCache>
            </c:strRef>
          </c:tx>
          <c:spPr>
            <a:ln w="28575" cap="rnd">
              <a:solidFill>
                <a:srgbClr val="003951"/>
              </a:solidFill>
              <a:round/>
            </a:ln>
            <a:effectLst/>
          </c:spPr>
          <c:marker>
            <c:symbol val="none"/>
          </c:marker>
          <c:cat>
            <c:strRef>
              <c:f>Sheet1!$H$3:$H$122</c:f>
              <c:strCache>
                <c:ptCount val="109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</c:strCache>
            </c:strRef>
          </c:cat>
          <c:val>
            <c:numRef>
              <c:f>Sheet1!$K$3:$K$122</c:f>
              <c:numCache>
                <c:formatCode>0</c:formatCode>
                <c:ptCount val="120"/>
                <c:pt idx="0">
                  <c:v>57.466999999999999</c:v>
                </c:pt>
                <c:pt idx="1">
                  <c:v>64.581000000000003</c:v>
                </c:pt>
                <c:pt idx="2">
                  <c:v>77.563000000000002</c:v>
                </c:pt>
                <c:pt idx="3">
                  <c:v>112.035</c:v>
                </c:pt>
                <c:pt idx="4">
                  <c:v>130.03899999999999</c:v>
                </c:pt>
                <c:pt idx="5">
                  <c:v>156.547</c:v>
                </c:pt>
                <c:pt idx="6">
                  <c:v>212.65299999999999</c:v>
                </c:pt>
                <c:pt idx="7">
                  <c:v>174.13200000000001</c:v>
                </c:pt>
                <c:pt idx="8">
                  <c:v>121.429</c:v>
                </c:pt>
                <c:pt idx="9">
                  <c:v>101.678</c:v>
                </c:pt>
                <c:pt idx="10">
                  <c:v>86.128</c:v>
                </c:pt>
                <c:pt idx="11">
                  <c:v>86.070999999999998</c:v>
                </c:pt>
                <c:pt idx="12">
                  <c:v>57.173999999999999</c:v>
                </c:pt>
                <c:pt idx="13">
                  <c:v>71.668999999999997</c:v>
                </c:pt>
                <c:pt idx="14">
                  <c:v>82.590999999999994</c:v>
                </c:pt>
                <c:pt idx="15">
                  <c:v>100.84099999999999</c:v>
                </c:pt>
                <c:pt idx="16">
                  <c:v>151.98699999999999</c:v>
                </c:pt>
                <c:pt idx="17">
                  <c:v>165.72900000000001</c:v>
                </c:pt>
                <c:pt idx="18">
                  <c:v>221.7</c:v>
                </c:pt>
                <c:pt idx="19">
                  <c:v>184.70400000000001</c:v>
                </c:pt>
                <c:pt idx="20">
                  <c:v>114.565</c:v>
                </c:pt>
                <c:pt idx="21">
                  <c:v>109.087</c:v>
                </c:pt>
                <c:pt idx="22">
                  <c:v>91.415000000000006</c:v>
                </c:pt>
                <c:pt idx="23">
                  <c:v>81.884</c:v>
                </c:pt>
                <c:pt idx="24">
                  <c:v>61.978999999999999</c:v>
                </c:pt>
                <c:pt idx="25">
                  <c:v>63.475000000000001</c:v>
                </c:pt>
                <c:pt idx="26">
                  <c:v>68.606999999999999</c:v>
                </c:pt>
                <c:pt idx="27">
                  <c:v>101.89700000000001</c:v>
                </c:pt>
                <c:pt idx="28">
                  <c:v>134.15799999999999</c:v>
                </c:pt>
                <c:pt idx="29">
                  <c:v>148.178</c:v>
                </c:pt>
                <c:pt idx="30">
                  <c:v>220.82400000000001</c:v>
                </c:pt>
                <c:pt idx="31">
                  <c:v>183.29599999999999</c:v>
                </c:pt>
                <c:pt idx="32">
                  <c:v>107.56100000000001</c:v>
                </c:pt>
                <c:pt idx="33">
                  <c:v>112.718</c:v>
                </c:pt>
                <c:pt idx="34">
                  <c:v>85.873999999999995</c:v>
                </c:pt>
                <c:pt idx="35">
                  <c:v>91.972999999999999</c:v>
                </c:pt>
                <c:pt idx="36">
                  <c:v>72.122</c:v>
                </c:pt>
                <c:pt idx="37">
                  <c:v>69.474000000000004</c:v>
                </c:pt>
                <c:pt idx="38">
                  <c:v>80.819000000000003</c:v>
                </c:pt>
                <c:pt idx="39">
                  <c:v>115.38800000000001</c:v>
                </c:pt>
                <c:pt idx="40">
                  <c:v>151.73699999999999</c:v>
                </c:pt>
                <c:pt idx="41">
                  <c:v>167.50299999999999</c:v>
                </c:pt>
                <c:pt idx="42">
                  <c:v>245.108</c:v>
                </c:pt>
                <c:pt idx="43">
                  <c:v>199.04300000000001</c:v>
                </c:pt>
                <c:pt idx="44">
                  <c:v>128.20599999999999</c:v>
                </c:pt>
                <c:pt idx="45">
                  <c:v>123.745</c:v>
                </c:pt>
                <c:pt idx="46">
                  <c:v>100.74</c:v>
                </c:pt>
                <c:pt idx="47">
                  <c:v>110.06699999999999</c:v>
                </c:pt>
                <c:pt idx="48">
                  <c:v>88.426000000000002</c:v>
                </c:pt>
                <c:pt idx="49">
                  <c:v>80.400999999999996</c:v>
                </c:pt>
                <c:pt idx="50">
                  <c:v>90.495000000000005</c:v>
                </c:pt>
                <c:pt idx="51">
                  <c:v>134.197</c:v>
                </c:pt>
                <c:pt idx="52">
                  <c:v>171.28399999999999</c:v>
                </c:pt>
                <c:pt idx="53">
                  <c:v>203.72499999999999</c:v>
                </c:pt>
                <c:pt idx="54">
                  <c:v>273.06</c:v>
                </c:pt>
                <c:pt idx="55">
                  <c:v>228.17400000000001</c:v>
                </c:pt>
                <c:pt idx="56">
                  <c:v>151.38499999999999</c:v>
                </c:pt>
                <c:pt idx="57">
                  <c:v>142.84</c:v>
                </c:pt>
                <c:pt idx="58">
                  <c:v>118.961</c:v>
                </c:pt>
                <c:pt idx="59">
                  <c:v>124.971</c:v>
                </c:pt>
                <c:pt idx="60">
                  <c:v>94.771000000000001</c:v>
                </c:pt>
                <c:pt idx="61">
                  <c:v>85.215999999999994</c:v>
                </c:pt>
                <c:pt idx="62">
                  <c:v>107.827</c:v>
                </c:pt>
                <c:pt idx="63">
                  <c:v>143.65799999999999</c:v>
                </c:pt>
                <c:pt idx="64">
                  <c:v>179.149</c:v>
                </c:pt>
                <c:pt idx="65">
                  <c:v>205.14500000000001</c:v>
                </c:pt>
                <c:pt idx="66">
                  <c:v>279.71699999999998</c:v>
                </c:pt>
                <c:pt idx="67">
                  <c:v>224.821</c:v>
                </c:pt>
                <c:pt idx="68">
                  <c:v>155.81200000000001</c:v>
                </c:pt>
                <c:pt idx="69">
                  <c:v>144.02600000000001</c:v>
                </c:pt>
                <c:pt idx="70">
                  <c:v>122.318</c:v>
                </c:pt>
                <c:pt idx="71">
                  <c:v>131.059</c:v>
                </c:pt>
                <c:pt idx="72">
                  <c:v>96.700999999999993</c:v>
                </c:pt>
                <c:pt idx="73">
                  <c:v>91.423000000000002</c:v>
                </c:pt>
                <c:pt idx="74">
                  <c:v>116.392</c:v>
                </c:pt>
                <c:pt idx="75">
                  <c:v>125.511</c:v>
                </c:pt>
                <c:pt idx="76">
                  <c:v>190.38</c:v>
                </c:pt>
                <c:pt idx="77">
                  <c:v>212.869</c:v>
                </c:pt>
                <c:pt idx="78">
                  <c:v>283.7</c:v>
                </c:pt>
                <c:pt idx="79">
                  <c:v>249.10900000000001</c:v>
                </c:pt>
                <c:pt idx="80">
                  <c:v>153.30600000000001</c:v>
                </c:pt>
                <c:pt idx="81">
                  <c:v>148.81899999999999</c:v>
                </c:pt>
                <c:pt idx="82">
                  <c:v>131.66900000000001</c:v>
                </c:pt>
                <c:pt idx="83">
                  <c:v>140.251</c:v>
                </c:pt>
                <c:pt idx="84">
                  <c:v>107.904</c:v>
                </c:pt>
                <c:pt idx="85">
                  <c:v>101.533</c:v>
                </c:pt>
                <c:pt idx="86">
                  <c:v>116.23099999999999</c:v>
                </c:pt>
                <c:pt idx="87">
                  <c:v>139.37799999999999</c:v>
                </c:pt>
                <c:pt idx="88">
                  <c:v>194.07400000000001</c:v>
                </c:pt>
                <c:pt idx="89">
                  <c:v>225.917</c:v>
                </c:pt>
                <c:pt idx="90">
                  <c:v>292.87</c:v>
                </c:pt>
                <c:pt idx="91">
                  <c:v>237.86</c:v>
                </c:pt>
                <c:pt idx="92">
                  <c:v>156.29400000000001</c:v>
                </c:pt>
                <c:pt idx="93">
                  <c:v>150.25399999999999</c:v>
                </c:pt>
                <c:pt idx="94">
                  <c:v>133.821</c:v>
                </c:pt>
                <c:pt idx="95">
                  <c:v>127.179</c:v>
                </c:pt>
                <c:pt idx="96">
                  <c:v>92.694999999999993</c:v>
                </c:pt>
                <c:pt idx="97">
                  <c:v>92.516000000000005</c:v>
                </c:pt>
                <c:pt idx="98">
                  <c:v>105.938</c:v>
                </c:pt>
                <c:pt idx="99">
                  <c:v>132.66800000000001</c:v>
                </c:pt>
                <c:pt idx="100">
                  <c:v>182.99299999999999</c:v>
                </c:pt>
                <c:pt idx="101">
                  <c:v>210.52600000000001</c:v>
                </c:pt>
                <c:pt idx="102">
                  <c:v>295.37299999999999</c:v>
                </c:pt>
                <c:pt idx="103">
                  <c:v>240.185</c:v>
                </c:pt>
                <c:pt idx="104">
                  <c:v>157.52000000000001</c:v>
                </c:pt>
                <c:pt idx="105">
                  <c:v>158.45400000000001</c:v>
                </c:pt>
                <c:pt idx="106">
                  <c:v>123.828</c:v>
                </c:pt>
                <c:pt idx="107">
                  <c:v>136.46799999999999</c:v>
                </c:pt>
                <c:pt idx="108">
                  <c:v>98.191999999999993</c:v>
                </c:pt>
                <c:pt idx="109">
                  <c:v>95.93</c:v>
                </c:pt>
                <c:pt idx="110">
                  <c:v>120.938</c:v>
                </c:pt>
                <c:pt idx="111">
                  <c:v>140.00399999999999</c:v>
                </c:pt>
                <c:pt idx="112">
                  <c:v>190.881</c:v>
                </c:pt>
                <c:pt idx="113">
                  <c:v>223.49799999999999</c:v>
                </c:pt>
                <c:pt idx="114">
                  <c:v>315.255</c:v>
                </c:pt>
                <c:pt idx="115">
                  <c:v>255.67500000000001</c:v>
                </c:pt>
                <c:pt idx="116">
                  <c:v>168.57499999999999</c:v>
                </c:pt>
                <c:pt idx="117">
                  <c:v>167.35900000000001</c:v>
                </c:pt>
                <c:pt idx="118">
                  <c:v>129.20500000000001</c:v>
                </c:pt>
                <c:pt idx="119">
                  <c:v>151.01400000000001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265576"/>
        <c:axId val="498265968"/>
      </c:lineChart>
      <c:catAx>
        <c:axId val="49826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98265968"/>
        <c:crosses val="autoZero"/>
        <c:auto val="1"/>
        <c:lblAlgn val="ctr"/>
        <c:lblOffset val="100"/>
        <c:noMultiLvlLbl val="0"/>
      </c:catAx>
      <c:valAx>
        <c:axId val="498265968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t" anchorCtr="0"/>
              <a:lstStyle/>
              <a:p>
                <a:pPr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Tuhat</a:t>
                </a:r>
              </a:p>
            </c:rich>
          </c:tx>
          <c:layout>
            <c:manualLayout>
              <c:xMode val="edge"/>
              <c:yMode val="edge"/>
              <c:x val="7.7984018992886206E-2"/>
              <c:y val="4.09591164844132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t" anchorCtr="0"/>
            <a:lstStyle/>
            <a:p>
              <a:pPr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98265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739481762300384"/>
          <c:y val="6.2648954806961435E-2"/>
          <c:w val="0.57305561939084393"/>
          <c:h val="0.775268338269484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Sheet1!$C$17</c:f>
              <c:strCache>
                <c:ptCount val="1"/>
                <c:pt idx="0">
                  <c:v>Majutatud</c:v>
                </c:pt>
              </c:strCache>
            </c:strRef>
          </c:tx>
          <c:spPr>
            <a:solidFill>
              <a:srgbClr val="BDD719"/>
            </a:solidFill>
            <a:ln>
              <a:noFill/>
            </a:ln>
            <a:effectLst/>
          </c:spPr>
          <c:invertIfNegative val="0"/>
          <c:cat>
            <c:strRef>
              <c:f>Sheet1!$B$18:$B$28</c:f>
              <c:strCache>
                <c:ptCount val="11"/>
                <c:pt idx="0">
                  <c:v>Norra</c:v>
                </c:pt>
                <c:pt idx="1">
                  <c:v>Ameerika Ühendriigid</c:v>
                </c:pt>
                <c:pt idx="2">
                  <c:v>Suurbritannia</c:v>
                </c:pt>
                <c:pt idx="3">
                  <c:v>Leedu</c:v>
                </c:pt>
                <c:pt idx="4">
                  <c:v>Aasia riigid</c:v>
                </c:pt>
                <c:pt idx="5">
                  <c:v>Rootsi</c:v>
                </c:pt>
                <c:pt idx="6">
                  <c:v>Läti</c:v>
                </c:pt>
                <c:pt idx="7">
                  <c:v>Saksamaa</c:v>
                </c:pt>
                <c:pt idx="8">
                  <c:v>Venemaa</c:v>
                </c:pt>
                <c:pt idx="9">
                  <c:v>Soome</c:v>
                </c:pt>
                <c:pt idx="10">
                  <c:v>Eesti</c:v>
                </c:pt>
              </c:strCache>
            </c:strRef>
          </c:cat>
          <c:val>
            <c:numRef>
              <c:f>Sheet1!$C$18:$C$28</c:f>
              <c:numCache>
                <c:formatCode>0</c:formatCode>
                <c:ptCount val="11"/>
                <c:pt idx="0">
                  <c:v>37.725000000000001</c:v>
                </c:pt>
                <c:pt idx="1">
                  <c:v>37.865000000000002</c:v>
                </c:pt>
                <c:pt idx="2">
                  <c:v>48.732999999999997</c:v>
                </c:pt>
                <c:pt idx="3">
                  <c:v>61.110999999999997</c:v>
                </c:pt>
                <c:pt idx="4">
                  <c:v>73.093000000000004</c:v>
                </c:pt>
                <c:pt idx="5">
                  <c:v>74.415000000000006</c:v>
                </c:pt>
                <c:pt idx="6">
                  <c:v>142.04300000000001</c:v>
                </c:pt>
                <c:pt idx="7">
                  <c:v>125.94199999999999</c:v>
                </c:pt>
                <c:pt idx="8">
                  <c:v>200.97200000000001</c:v>
                </c:pt>
                <c:pt idx="9">
                  <c:v>951.02499999999998</c:v>
                </c:pt>
                <c:pt idx="10">
                  <c:v>1268.3879999999999</c:v>
                </c:pt>
              </c:numCache>
            </c:numRef>
          </c:val>
        </c:ser>
        <c:ser>
          <c:idx val="1"/>
          <c:order val="1"/>
          <c:tx>
            <c:strRef>
              <c:f>Sheet1!$D$17</c:f>
              <c:strCache>
                <c:ptCount val="1"/>
                <c:pt idx="0">
                  <c:v>Ööbimised</c:v>
                </c:pt>
              </c:strCache>
            </c:strRef>
          </c:tx>
          <c:spPr>
            <a:solidFill>
              <a:srgbClr val="0039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Sheet1!$B$18:$B$28</c:f>
              <c:strCache>
                <c:ptCount val="11"/>
                <c:pt idx="0">
                  <c:v>Norra</c:v>
                </c:pt>
                <c:pt idx="1">
                  <c:v>Ameerika Ühendriigid</c:v>
                </c:pt>
                <c:pt idx="2">
                  <c:v>Suurbritannia</c:v>
                </c:pt>
                <c:pt idx="3">
                  <c:v>Leedu</c:v>
                </c:pt>
                <c:pt idx="4">
                  <c:v>Aasia riigid</c:v>
                </c:pt>
                <c:pt idx="5">
                  <c:v>Rootsi</c:v>
                </c:pt>
                <c:pt idx="6">
                  <c:v>Läti</c:v>
                </c:pt>
                <c:pt idx="7">
                  <c:v>Saksamaa</c:v>
                </c:pt>
                <c:pt idx="8">
                  <c:v>Venemaa</c:v>
                </c:pt>
                <c:pt idx="9">
                  <c:v>Soome</c:v>
                </c:pt>
                <c:pt idx="10">
                  <c:v>Eesti</c:v>
                </c:pt>
              </c:strCache>
            </c:strRef>
          </c:cat>
          <c:val>
            <c:numRef>
              <c:f>Sheet1!$D$18:$D$28</c:f>
              <c:numCache>
                <c:formatCode>0</c:formatCode>
                <c:ptCount val="11"/>
                <c:pt idx="0">
                  <c:v>90.418000000000006</c:v>
                </c:pt>
                <c:pt idx="1">
                  <c:v>92.903999999999996</c:v>
                </c:pt>
                <c:pt idx="2">
                  <c:v>107.48</c:v>
                </c:pt>
                <c:pt idx="3">
                  <c:v>110.72799999999999</c:v>
                </c:pt>
                <c:pt idx="4">
                  <c:v>115.801</c:v>
                </c:pt>
                <c:pt idx="5">
                  <c:v>152.08000000000001</c:v>
                </c:pt>
                <c:pt idx="6">
                  <c:v>218.76400000000001</c:v>
                </c:pt>
                <c:pt idx="7">
                  <c:v>269.673</c:v>
                </c:pt>
                <c:pt idx="8">
                  <c:v>413.29199999999997</c:v>
                </c:pt>
                <c:pt idx="9">
                  <c:v>1766.623</c:v>
                </c:pt>
                <c:pt idx="10">
                  <c:v>2213.547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8266752"/>
        <c:axId val="153109472"/>
      </c:barChart>
      <c:catAx>
        <c:axId val="49826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53109472"/>
        <c:crosses val="autoZero"/>
        <c:auto val="1"/>
        <c:lblAlgn val="ctr"/>
        <c:lblOffset val="100"/>
        <c:noMultiLvlLbl val="0"/>
      </c:catAx>
      <c:valAx>
        <c:axId val="153109472"/>
        <c:scaling>
          <c:orientation val="minMax"/>
          <c:max val="2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aseline="0"/>
                  <a:t>Tuhat</a:t>
                </a:r>
              </a:p>
            </c:rich>
          </c:tx>
          <c:layout>
            <c:manualLayout>
              <c:xMode val="edge"/>
              <c:yMode val="edge"/>
              <c:x val="0.91909251331282826"/>
              <c:y val="0.852590474144403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98266752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737249894608361"/>
          <c:y val="0.90601687272111331"/>
          <c:w val="0.44983091680833026"/>
          <c:h val="5.58489373055759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99052835786832"/>
          <c:y val="0.10646108663729809"/>
          <c:w val="0.63674056553207559"/>
          <c:h val="0.72663319342791399"/>
        </c:manualLayout>
      </c:layout>
      <c:bar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axId val="153111040"/>
        <c:axId val="153111432"/>
      </c:barChart>
      <c:catAx>
        <c:axId val="15311104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txPr>
          <a:bodyPr rot="0"/>
          <a:lstStyle/>
          <a:p>
            <a:pPr>
              <a:defRPr/>
            </a:pPr>
            <a:endParaRPr lang="et-EE"/>
          </a:p>
        </c:txPr>
        <c:crossAx val="153111432"/>
        <c:crossesAt val="0"/>
        <c:auto val="1"/>
        <c:lblAlgn val="ctr"/>
        <c:lblOffset val="100"/>
        <c:tickLblSkip val="1"/>
        <c:noMultiLvlLbl val="0"/>
      </c:catAx>
      <c:valAx>
        <c:axId val="153111432"/>
        <c:scaling>
          <c:orientation val="minMax"/>
          <c:max val="2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3111040"/>
        <c:crosses val="autoZero"/>
        <c:crossBetween val="between"/>
      </c:valAx>
      <c:spPr>
        <a:ln w="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t-EE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260411198600172"/>
          <c:y val="4.8978678881081317E-2"/>
          <c:w val="0.55684366638636185"/>
          <c:h val="0.83436289951968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Kasv</c:v>
                </c:pt>
              </c:strCache>
            </c:strRef>
          </c:tx>
          <c:spPr>
            <a:solidFill>
              <a:srgbClr val="BDD719"/>
            </a:solidFill>
            <a:ln>
              <a:solidFill>
                <a:srgbClr val="BDD71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Sheet1!$A$19:$A$26</c:f>
              <c:strCache>
                <c:ptCount val="8"/>
                <c:pt idx="0">
                  <c:v>Suurbritannia</c:v>
                </c:pt>
                <c:pt idx="1">
                  <c:v>Leedu</c:v>
                </c:pt>
                <c:pt idx="2">
                  <c:v>Aasia riigid</c:v>
                </c:pt>
                <c:pt idx="3">
                  <c:v>Rootsi</c:v>
                </c:pt>
                <c:pt idx="4">
                  <c:v>Läti</c:v>
                </c:pt>
                <c:pt idx="5">
                  <c:v>Saksamaa</c:v>
                </c:pt>
                <c:pt idx="6">
                  <c:v>Venemaa</c:v>
                </c:pt>
                <c:pt idx="7">
                  <c:v>Soome</c:v>
                </c:pt>
              </c:strCache>
            </c:strRef>
          </c:cat>
          <c:val>
            <c:numRef>
              <c:f>Sheet1!$B$19:$B$26</c:f>
              <c:numCache>
                <c:formatCode>0</c:formatCode>
                <c:ptCount val="8"/>
                <c:pt idx="0">
                  <c:v>1.0492271821293002</c:v>
                </c:pt>
                <c:pt idx="1">
                  <c:v>23.222791008235035</c:v>
                </c:pt>
                <c:pt idx="2">
                  <c:v>14.510467036498653</c:v>
                </c:pt>
                <c:pt idx="3">
                  <c:v>5.2427614460499399</c:v>
                </c:pt>
                <c:pt idx="4">
                  <c:v>11.814524991183191</c:v>
                </c:pt>
                <c:pt idx="5">
                  <c:v>11.712096106048037</c:v>
                </c:pt>
                <c:pt idx="6">
                  <c:v>4.948388161653611</c:v>
                </c:pt>
                <c:pt idx="7">
                  <c:v>5.359198264273644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3112216"/>
        <c:axId val="153112608"/>
      </c:barChart>
      <c:catAx>
        <c:axId val="153112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53112608"/>
        <c:crosses val="autoZero"/>
        <c:auto val="0"/>
        <c:lblAlgn val="ctr"/>
        <c:lblOffset val="100"/>
        <c:noMultiLvlLbl val="0"/>
      </c:catAx>
      <c:valAx>
        <c:axId val="153112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400" baseline="0"/>
                  <a:t>%</a:t>
                </a:r>
              </a:p>
            </c:rich>
          </c:tx>
          <c:layout>
            <c:manualLayout>
              <c:xMode val="edge"/>
              <c:yMode val="edge"/>
              <c:x val="0.94863491578115844"/>
              <c:y val="0.906458047101424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53112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/>
              <a:t>Eesti elanike ööbimised reisi eesmärgi järgi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B22F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395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BDD719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9.6153115307145751E-2"/>
                  <c:y val="0.248890010669664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235126859142608E-2"/>
                  <c:y val="-3.12547389909594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446194225721786E-2"/>
                  <c:y val="6.28809419655876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(Sheet1!$A$6:$A$7,Sheet1!$A$9)</c:f>
              <c:strCache>
                <c:ptCount val="3"/>
                <c:pt idx="0">
                  <c:v>Puhkus</c:v>
                </c:pt>
                <c:pt idx="1">
                  <c:v>Töö</c:v>
                </c:pt>
                <c:pt idx="2">
                  <c:v>Muu </c:v>
                </c:pt>
              </c:strCache>
            </c:strRef>
          </c:cat>
          <c:val>
            <c:numRef>
              <c:f>(Sheet1!$C$6:$C$7,Sheet1!$C$9)</c:f>
              <c:numCache>
                <c:formatCode>0</c:formatCode>
                <c:ptCount val="3"/>
                <c:pt idx="0">
                  <c:v>52.844416676040765</c:v>
                </c:pt>
                <c:pt idx="1">
                  <c:v>27.158989621634415</c:v>
                </c:pt>
                <c:pt idx="2">
                  <c:v>19.996593702324823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232183175519164"/>
          <c:y val="0.23887248150319698"/>
          <c:w val="0.22871259842519684"/>
          <c:h val="0.530672936716243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/>
              <a:t>Väliskülastajate ööbimised reisi eesmärgi järgi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>
        <c:manualLayout>
          <c:layoutTarget val="inner"/>
          <c:xMode val="edge"/>
          <c:yMode val="edge"/>
          <c:x val="0.31463867016622921"/>
          <c:y val="0.12365105129607287"/>
          <c:w val="0.63089654418197727"/>
          <c:h val="0.770371947112392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B22F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395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BDD719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3379265091864532E-3"/>
                  <c:y val="-4.58847331583552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244750656167978E-2"/>
                  <c:y val="-3.25406317219881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164041994750657E-2"/>
                  <c:y val="3.68795606694225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(Sheet1!$A$12:$A$13,Sheet1!$A$15)</c:f>
              <c:strCache>
                <c:ptCount val="3"/>
                <c:pt idx="0">
                  <c:v>Puhkus</c:v>
                </c:pt>
                <c:pt idx="1">
                  <c:v>Töö</c:v>
                </c:pt>
                <c:pt idx="2">
                  <c:v>Muu </c:v>
                </c:pt>
              </c:strCache>
            </c:strRef>
          </c:cat>
          <c:val>
            <c:numRef>
              <c:f>(Sheet1!$C$12:$C$13,Sheet1!$C$15)</c:f>
              <c:numCache>
                <c:formatCode>0</c:formatCode>
                <c:ptCount val="3"/>
                <c:pt idx="0">
                  <c:v>68.007545494785134</c:v>
                </c:pt>
                <c:pt idx="1">
                  <c:v>21.018382740315865</c:v>
                </c:pt>
                <c:pt idx="2">
                  <c:v>10.974071764899001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b="1" i="0" baseline="0" dirty="0"/>
              <a:t>Majutusmahu </a:t>
            </a:r>
            <a:r>
              <a:rPr lang="et-EE" b="1" i="0" baseline="0" dirty="0" smtClean="0"/>
              <a:t>muutus </a:t>
            </a:r>
            <a:r>
              <a:rPr lang="et-EE" sz="1400" b="1" i="0" u="none" strike="noStrike" baseline="0" dirty="0" smtClean="0">
                <a:effectLst/>
              </a:rPr>
              <a:t>(%)</a:t>
            </a:r>
            <a:r>
              <a:rPr lang="et-EE" b="1" i="0" baseline="0" dirty="0" smtClean="0"/>
              <a:t>, 2016 võrreldes </a:t>
            </a:r>
            <a:r>
              <a:rPr lang="et-EE" b="1" i="0" baseline="0" dirty="0"/>
              <a:t>2015. aastaga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>
        <c:manualLayout>
          <c:layoutTarget val="inner"/>
          <c:xMode val="edge"/>
          <c:yMode val="edge"/>
          <c:x val="5.3536650310015595E-2"/>
          <c:y val="0.13205160587847931"/>
          <c:w val="0.91989330138080561"/>
          <c:h val="0.67510621431816198"/>
        </c:manualLayout>
      </c:layout>
      <c:lineChart>
        <c:grouping val="standar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Majutuskohad</c:v>
                </c:pt>
              </c:strCache>
            </c:strRef>
          </c:tx>
          <c:spPr>
            <a:ln w="28575" cap="rnd">
              <a:solidFill>
                <a:srgbClr val="B20000"/>
              </a:solidFill>
              <a:round/>
            </a:ln>
            <a:effectLst/>
          </c:spPr>
          <c:marker>
            <c:symbol val="none"/>
          </c:marker>
          <c:cat>
            <c:strRef>
              <c:f>Sheet1!$B$7:$M$7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Sheet1!$B$8:$M$8</c:f>
              <c:numCache>
                <c:formatCode>#,##0</c:formatCode>
                <c:ptCount val="12"/>
                <c:pt idx="0">
                  <c:v>-2.1205357142857082</c:v>
                </c:pt>
                <c:pt idx="1">
                  <c:v>-1.9058295964125591</c:v>
                </c:pt>
                <c:pt idx="2">
                  <c:v>2.2857142857142918</c:v>
                </c:pt>
                <c:pt idx="3">
                  <c:v>0.21786492374727118</c:v>
                </c:pt>
                <c:pt idx="4">
                  <c:v>1.7447199265381101</c:v>
                </c:pt>
                <c:pt idx="5">
                  <c:v>1.3343799058084755</c:v>
                </c:pt>
                <c:pt idx="6">
                  <c:v>1.9877675840978668</c:v>
                </c:pt>
                <c:pt idx="7">
                  <c:v>0.9237875288683739</c:v>
                </c:pt>
                <c:pt idx="8">
                  <c:v>1.9891500904159187</c:v>
                </c:pt>
                <c:pt idx="9">
                  <c:v>1.2358393408856898</c:v>
                </c:pt>
                <c:pt idx="10">
                  <c:v>3.1567080045095821</c:v>
                </c:pt>
                <c:pt idx="11">
                  <c:v>3.0646992054483633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Toad</c:v>
                </c:pt>
              </c:strCache>
            </c:strRef>
          </c:tx>
          <c:spPr>
            <a:ln w="28575" cap="rnd">
              <a:solidFill>
                <a:srgbClr val="003951"/>
              </a:solidFill>
              <a:round/>
            </a:ln>
            <a:effectLst/>
          </c:spPr>
          <c:marker>
            <c:symbol val="none"/>
          </c:marker>
          <c:cat>
            <c:strRef>
              <c:f>Sheet1!$B$7:$M$7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Sheet1!$B$9:$M$9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1.0266005866289163</c:v>
                </c:pt>
                <c:pt idx="5">
                  <c:v>1.7663167503423125</c:v>
                </c:pt>
                <c:pt idx="6">
                  <c:v>3.352943778475705</c:v>
                </c:pt>
                <c:pt idx="7">
                  <c:v>1.3328037424422945</c:v>
                </c:pt>
                <c:pt idx="8">
                  <c:v>3.9248203427307828</c:v>
                </c:pt>
                <c:pt idx="9">
                  <c:v>4.8776621043175084</c:v>
                </c:pt>
                <c:pt idx="10">
                  <c:v>5.5017072364797741</c:v>
                </c:pt>
                <c:pt idx="11">
                  <c:v>4.7988207675929431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Voodikohad</c:v>
                </c:pt>
              </c:strCache>
            </c:strRef>
          </c:tx>
          <c:spPr>
            <a:ln w="28575" cap="rnd">
              <a:solidFill>
                <a:srgbClr val="BDD719"/>
              </a:solidFill>
              <a:round/>
            </a:ln>
            <a:effectLst/>
          </c:spPr>
          <c:marker>
            <c:symbol val="none"/>
          </c:marker>
          <c:cat>
            <c:strRef>
              <c:f>Sheet1!$B$7:$M$7</c:f>
              <c:strCache>
                <c:ptCount val="12"/>
                <c:pt idx="0">
                  <c:v>Jaanuar</c:v>
                </c:pt>
                <c:pt idx="1">
                  <c:v>Veebruar</c:v>
                </c:pt>
                <c:pt idx="2">
                  <c:v>Märts</c:v>
                </c:pt>
                <c:pt idx="3">
                  <c:v>Aprill</c:v>
                </c:pt>
                <c:pt idx="4">
                  <c:v>Mai</c:v>
                </c:pt>
                <c:pt idx="5">
                  <c:v>Juuni</c:v>
                </c:pt>
                <c:pt idx="6">
                  <c:v>Juuli</c:v>
                </c:pt>
                <c:pt idx="7">
                  <c:v>August</c:v>
                </c:pt>
                <c:pt idx="8">
                  <c:v>September</c:v>
                </c:pt>
                <c:pt idx="9">
                  <c:v>Oktoober</c:v>
                </c:pt>
                <c:pt idx="10">
                  <c:v>November</c:v>
                </c:pt>
                <c:pt idx="11">
                  <c:v>Detsember</c:v>
                </c:pt>
              </c:strCache>
            </c:strRef>
          </c:cat>
          <c:val>
            <c:numRef>
              <c:f>Sheet1!$B$10:$M$10</c:f>
              <c:numCache>
                <c:formatCode>#,##0</c:formatCode>
                <c:ptCount val="12"/>
                <c:pt idx="0">
                  <c:v>0</c:v>
                </c:pt>
                <c:pt idx="1">
                  <c:v>1.5873810716074104</c:v>
                </c:pt>
                <c:pt idx="2">
                  <c:v>1.1658877330519033</c:v>
                </c:pt>
                <c:pt idx="3">
                  <c:v>1.097309505106054</c:v>
                </c:pt>
                <c:pt idx="4">
                  <c:v>1.7959690472494998</c:v>
                </c:pt>
                <c:pt idx="5">
                  <c:v>2.4698748648231117</c:v>
                </c:pt>
                <c:pt idx="6">
                  <c:v>3.2999999999999972</c:v>
                </c:pt>
                <c:pt idx="7">
                  <c:v>2.499026714373116</c:v>
                </c:pt>
                <c:pt idx="8">
                  <c:v>5.1153176675369849</c:v>
                </c:pt>
                <c:pt idx="9">
                  <c:v>5.4331864904552134</c:v>
                </c:pt>
                <c:pt idx="10">
                  <c:v>6.3759050386642286</c:v>
                </c:pt>
                <c:pt idx="11">
                  <c:v>4.9348936066254652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9907560"/>
        <c:axId val="499907952"/>
      </c:lineChart>
      <c:catAx>
        <c:axId val="49990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glow>
              <a:srgbClr val="CFEEA0"/>
            </a:glow>
          </a:effectLst>
        </c:spPr>
        <c:txPr>
          <a:bodyPr rot="-5400000" spcFirstLastPara="1" vertOverflow="ellipsis" wrap="square" anchor="t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99907952"/>
        <c:crosses val="autoZero"/>
        <c:auto val="1"/>
        <c:lblAlgn val="ctr"/>
        <c:lblOffset val="100"/>
        <c:noMultiLvlLbl val="0"/>
      </c:catAx>
      <c:valAx>
        <c:axId val="49990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9990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332307984298041"/>
          <c:y val="2.4698722437808105E-2"/>
          <c:w val="0.66276027200681409"/>
          <c:h val="0.905759080846856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Sheet1!$B$45</c:f>
              <c:strCache>
                <c:ptCount val="1"/>
                <c:pt idx="0">
                  <c:v>Mitteresidendid</c:v>
                </c:pt>
              </c:strCache>
            </c:strRef>
          </c:tx>
          <c:spPr>
            <a:solidFill>
              <a:srgbClr val="B22F1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395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Sheet1!$A$46:$A$70</c:f>
              <c:strCache>
                <c:ptCount val="25"/>
                <c:pt idx="0">
                  <c:v>Läti</c:v>
                </c:pt>
                <c:pt idx="1">
                  <c:v>Leedu</c:v>
                </c:pt>
                <c:pt idx="2">
                  <c:v>Eesti</c:v>
                </c:pt>
                <c:pt idx="3">
                  <c:v>Rumeenia</c:v>
                </c:pt>
                <c:pt idx="4">
                  <c:v>Slovakkia</c:v>
                </c:pt>
                <c:pt idx="5">
                  <c:v>Soome</c:v>
                </c:pt>
                <c:pt idx="6">
                  <c:v>Sloveenia</c:v>
                </c:pt>
                <c:pt idx="7">
                  <c:v>Malta</c:v>
                </c:pt>
                <c:pt idx="8">
                  <c:v>Taani</c:v>
                </c:pt>
                <c:pt idx="9">
                  <c:v>Ungari</c:v>
                </c:pt>
                <c:pt idx="10">
                  <c:v>Rootsi</c:v>
                </c:pt>
                <c:pt idx="11">
                  <c:v>Küpros</c:v>
                </c:pt>
                <c:pt idx="12">
                  <c:v>Poola</c:v>
                </c:pt>
                <c:pt idx="13">
                  <c:v>Bulgaaria</c:v>
                </c:pt>
                <c:pt idx="14">
                  <c:v>Tšehhi</c:v>
                </c:pt>
                <c:pt idx="15">
                  <c:v>Holland</c:v>
                </c:pt>
                <c:pt idx="16">
                  <c:v>Portugal</c:v>
                </c:pt>
                <c:pt idx="17">
                  <c:v>Horvaatia</c:v>
                </c:pt>
                <c:pt idx="18">
                  <c:v>Kreeka</c:v>
                </c:pt>
                <c:pt idx="19">
                  <c:v>Saksamaa</c:v>
                </c:pt>
                <c:pt idx="20">
                  <c:v>Austria</c:v>
                </c:pt>
                <c:pt idx="21">
                  <c:v>Suurbritannia</c:v>
                </c:pt>
                <c:pt idx="22">
                  <c:v>Prantsusmaa</c:v>
                </c:pt>
                <c:pt idx="23">
                  <c:v>Itaalia</c:v>
                </c:pt>
                <c:pt idx="24">
                  <c:v>Hispaania</c:v>
                </c:pt>
              </c:strCache>
            </c:strRef>
          </c:cat>
          <c:val>
            <c:numRef>
              <c:f>Sheet1!$B$46:$B$70</c:f>
              <c:numCache>
                <c:formatCode>0</c:formatCode>
                <c:ptCount val="25"/>
                <c:pt idx="0">
                  <c:v>3</c:v>
                </c:pt>
                <c:pt idx="1">
                  <c:v>3.3</c:v>
                </c:pt>
                <c:pt idx="2">
                  <c:v>4</c:v>
                </c:pt>
                <c:pt idx="3">
                  <c:v>4.9000000000000004</c:v>
                </c:pt>
                <c:pt idx="4">
                  <c:v>5.0999999999999996</c:v>
                </c:pt>
                <c:pt idx="5">
                  <c:v>5.6</c:v>
                </c:pt>
                <c:pt idx="6">
                  <c:v>6.9</c:v>
                </c:pt>
                <c:pt idx="7">
                  <c:v>8.5</c:v>
                </c:pt>
                <c:pt idx="8">
                  <c:v>11.6</c:v>
                </c:pt>
                <c:pt idx="9">
                  <c:v>13.7</c:v>
                </c:pt>
                <c:pt idx="10">
                  <c:v>13.9</c:v>
                </c:pt>
                <c:pt idx="11">
                  <c:v>14.1</c:v>
                </c:pt>
                <c:pt idx="12">
                  <c:v>15.6</c:v>
                </c:pt>
                <c:pt idx="13">
                  <c:v>16.2</c:v>
                </c:pt>
                <c:pt idx="14">
                  <c:v>24.1</c:v>
                </c:pt>
                <c:pt idx="15">
                  <c:v>39.6</c:v>
                </c:pt>
                <c:pt idx="16">
                  <c:v>40.5</c:v>
                </c:pt>
                <c:pt idx="17">
                  <c:v>72</c:v>
                </c:pt>
                <c:pt idx="18">
                  <c:v>78.400000000000006</c:v>
                </c:pt>
                <c:pt idx="19">
                  <c:v>79.900000000000006</c:v>
                </c:pt>
                <c:pt idx="20">
                  <c:v>84.2</c:v>
                </c:pt>
                <c:pt idx="21">
                  <c:v>119.8</c:v>
                </c:pt>
                <c:pt idx="22">
                  <c:v>121.8</c:v>
                </c:pt>
                <c:pt idx="23">
                  <c:v>195.7</c:v>
                </c:pt>
                <c:pt idx="24">
                  <c:v>294.3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9908736"/>
        <c:axId val="499909128"/>
      </c:barChart>
      <c:catAx>
        <c:axId val="49990873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t-EE" sz="1200" baseline="0" dirty="0" smtClean="0"/>
                  <a:t>Miljon</a:t>
                </a:r>
                <a:endParaRPr lang="et-EE" sz="1200" baseline="0" dirty="0"/>
              </a:p>
            </c:rich>
          </c:tx>
          <c:layout>
            <c:manualLayout>
              <c:xMode val="edge"/>
              <c:yMode val="edge"/>
              <c:x val="0.93685611899603738"/>
              <c:y val="0.943070593969798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99909128"/>
        <c:crosses val="autoZero"/>
        <c:auto val="1"/>
        <c:lblAlgn val="ctr"/>
        <c:lblOffset val="100"/>
        <c:noMultiLvlLbl val="0"/>
      </c:catAx>
      <c:valAx>
        <c:axId val="499909128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9990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0.92972</cdr:x>
      <cdr:y>0.85038</cdr:y>
    </cdr:from>
    <cdr:to>
      <cdr:x>0.97847</cdr:x>
      <cdr:y>0.90105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5078" y="3631985"/>
          <a:ext cx="226786" cy="216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t-EE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0.64032</cdr:x>
      <cdr:y>0.05507</cdr:y>
    </cdr:from>
    <cdr:to>
      <cdr:x>0.79842</cdr:x>
      <cdr:y>0.31938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3320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t-EE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2F152-0C40-4432-85A2-814F305DBA58}" type="datetimeFigureOut">
              <a:rPr lang="et-EE" smtClean="0"/>
              <a:pPr/>
              <a:t>6.02.2017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2665-3C81-4AF6-9A58-9F982BF211AD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885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E0FDF-150A-4853-93AF-287B8679F450}" type="datetimeFigureOut">
              <a:rPr lang="et-EE" smtClean="0"/>
              <a:pPr/>
              <a:t>6.02.2017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0D62-C236-4605-9C36-E371B54CACC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611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 smtClean="0"/>
          </a:p>
          <a:p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59793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706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3018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8418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8745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4046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0450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7330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3031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6162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588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8500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227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 descr="Eesti statistik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98525"/>
            <a:ext cx="4498975" cy="854075"/>
          </a:xfrm>
        </p:spPr>
        <p:txBody>
          <a:bodyPr anchor="b"/>
          <a:lstStyle>
            <a:lvl1pPr>
              <a:defRPr sz="3000" b="0"/>
            </a:lvl1pPr>
          </a:lstStyle>
          <a:p>
            <a:r>
              <a:rPr lang="et-EE"/>
              <a:t>PEALKIRI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4495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r>
              <a:rPr lang="et-EE"/>
              <a:t>Esitaja Nimi Perekonnanimi</a:t>
            </a:r>
          </a:p>
          <a:p>
            <a:r>
              <a:rPr lang="et-EE"/>
              <a:t>00.00.2006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988" y="1268413"/>
            <a:ext cx="1878012" cy="513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775" y="1268413"/>
            <a:ext cx="5484813" cy="513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68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12875"/>
            <a:ext cx="41084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476250"/>
            <a:ext cx="2090737" cy="520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24575" cy="520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75" y="2205038"/>
            <a:ext cx="3681413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2205038"/>
            <a:ext cx="3681412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9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1" y="2205038"/>
            <a:ext cx="815144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Sisu tekst</a:t>
            </a:r>
          </a:p>
          <a:p>
            <a:pPr lvl="1"/>
            <a:r>
              <a:rPr lang="et-EE" dirty="0" smtClean="0"/>
              <a:t>sisu</a:t>
            </a:r>
          </a:p>
          <a:p>
            <a:pPr lvl="2"/>
            <a:r>
              <a:rPr lang="et-EE" dirty="0" smtClean="0"/>
              <a:t>Sisu</a:t>
            </a:r>
          </a:p>
          <a:p>
            <a:pPr lvl="3"/>
            <a:endParaRPr lang="en-GB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68413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  <p:pic>
        <p:nvPicPr>
          <p:cNvPr id="8" name="Picture 7" descr="ES_lyhike_PowerPoint_EST.e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2244335" cy="162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677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Sisu tekst</a:t>
            </a:r>
          </a:p>
          <a:p>
            <a:pPr lvl="1"/>
            <a:r>
              <a:rPr lang="et-EE" smtClean="0"/>
              <a:t>sisu</a:t>
            </a:r>
          </a:p>
          <a:p>
            <a:pPr lvl="2"/>
            <a:r>
              <a:rPr lang="et-EE" smtClean="0"/>
              <a:t>Sisu</a:t>
            </a:r>
          </a:p>
          <a:p>
            <a:pPr lvl="3"/>
            <a:endParaRPr lang="en-GB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76250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pic>
        <p:nvPicPr>
          <p:cNvPr id="12298" name="Picture 10" descr="Eesti statistika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5875"/>
            <a:ext cx="1095376" cy="109537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06.02.2017</a:t>
            </a:r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20491" name="Picture 11" descr="Eesti statistika_vahe_mereroh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7463" y="-7938"/>
            <a:ext cx="9167813" cy="6883401"/>
          </a:xfrm>
          <a:prstGeom prst="rect">
            <a:avLst/>
          </a:prstGeom>
          <a:noFill/>
        </p:spPr>
      </p:pic>
      <p:pic>
        <p:nvPicPr>
          <p:cNvPr id="20489" name="Picture 9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56475" y="404813"/>
            <a:ext cx="1103313" cy="1063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0727" name="Picture 7" descr="Eesti statistika_vahe_lai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9525"/>
            <a:ext cx="9170988" cy="6870700"/>
          </a:xfrm>
          <a:prstGeom prst="rect">
            <a:avLst/>
          </a:prstGeom>
          <a:noFill/>
        </p:spPr>
      </p:pic>
      <p:pic>
        <p:nvPicPr>
          <p:cNvPr id="30726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2188" y="404813"/>
            <a:ext cx="1111250" cy="1071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9" descr="Eesti statistika_suu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1113"/>
            <a:ext cx="9186863" cy="6881813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1750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6950" y="404813"/>
            <a:ext cx="1111250" cy="1069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ee/andmebaa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196752"/>
            <a:ext cx="5889848" cy="1080121"/>
          </a:xfrm>
        </p:spPr>
        <p:txBody>
          <a:bodyPr/>
          <a:lstStyle/>
          <a:p>
            <a:r>
              <a:rPr lang="et-EE" dirty="0"/>
              <a:t>Sise- ja välisturistid Eesti majutusettevõtetes 2016. aastal</a:t>
            </a:r>
            <a:endParaRPr lang="et-EE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212976"/>
            <a:ext cx="4495800" cy="1656184"/>
          </a:xfrm>
        </p:spPr>
        <p:txBody>
          <a:bodyPr/>
          <a:lstStyle/>
          <a:p>
            <a:r>
              <a:rPr lang="et-EE" dirty="0" smtClean="0"/>
              <a:t>Helga Laurmaa</a:t>
            </a:r>
          </a:p>
          <a:p>
            <a:r>
              <a:rPr lang="et-EE" dirty="0" smtClean="0"/>
              <a:t>juhtivstatistik</a:t>
            </a:r>
          </a:p>
          <a:p>
            <a:r>
              <a:rPr lang="et-EE" dirty="0" smtClean="0"/>
              <a:t>Ettevõtlus- ja põllumajandusstatistika osakond</a:t>
            </a:r>
          </a:p>
          <a:p>
            <a:r>
              <a:rPr lang="et-EE" dirty="0" smtClean="0"/>
              <a:t>Statistikaamet</a:t>
            </a:r>
          </a:p>
          <a:p>
            <a:endParaRPr lang="et-EE" dirty="0" smtClean="0"/>
          </a:p>
          <a:p>
            <a:r>
              <a:rPr lang="et-EE" dirty="0" smtClean="0"/>
              <a:t>6. veebruar 2017</a:t>
            </a:r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</a:pPr>
            <a:r>
              <a:rPr lang="et-EE" dirty="0" smtClean="0"/>
              <a:t>Turistide ööbimised ületasid esmakordselt 6  miljoni piiri</a:t>
            </a:r>
          </a:p>
          <a:p>
            <a:pPr marL="457200" indent="-457200">
              <a:spcAft>
                <a:spcPts val="600"/>
              </a:spcAft>
            </a:pPr>
            <a:r>
              <a:rPr lang="et-EE" dirty="0" smtClean="0"/>
              <a:t>Majutusettevõtete peamised turismipartnerriigid on jätkuvalt naaberriigid – Soome, Venemaa ja Läti</a:t>
            </a:r>
          </a:p>
          <a:p>
            <a:pPr marL="457200" indent="-457200">
              <a:spcAft>
                <a:spcPts val="600"/>
              </a:spcAft>
            </a:pPr>
            <a:r>
              <a:rPr lang="et-EE" dirty="0" smtClean="0"/>
              <a:t>69% turistidest on puhkusereisil, 22% tööreisil</a:t>
            </a:r>
          </a:p>
          <a:p>
            <a:pPr marL="457200" indent="-457200">
              <a:spcAft>
                <a:spcPts val="600"/>
              </a:spcAft>
            </a:pPr>
            <a:r>
              <a:rPr lang="et-EE" dirty="0" smtClean="0"/>
              <a:t>Eesti majutusettevõtete osa EL riikide hulgas on 0,2%</a:t>
            </a:r>
          </a:p>
          <a:p>
            <a:pPr marL="457200" indent="-457200">
              <a:spcAft>
                <a:spcPts val="600"/>
              </a:spcAft>
              <a:buNone/>
            </a:pPr>
            <a:endParaRPr lang="et-EE" dirty="0" smtClean="0"/>
          </a:p>
          <a:p>
            <a:pPr marL="457200" indent="-457200"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pPr>
              <a:buNone/>
            </a:pPr>
            <a:endParaRPr lang="et-EE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351205" y="6569800"/>
            <a:ext cx="4397508" cy="144017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5184576" cy="647700"/>
          </a:xfrm>
        </p:spPr>
        <p:txBody>
          <a:bodyPr/>
          <a:lstStyle/>
          <a:p>
            <a:r>
              <a:rPr lang="et-EE" dirty="0" smtClean="0"/>
              <a:t>Leia ja kasuta statistikat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367712" cy="5184576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Tasuta statistika on kõigile tarbijatele kättesaadav Statistikaameti </a:t>
            </a:r>
            <a:r>
              <a:rPr lang="et-EE" smtClean="0"/>
              <a:t>veebilehel </a:t>
            </a:r>
            <a:r>
              <a:rPr lang="et-EE" u="sng">
                <a:hlinkClick r:id="rId3"/>
              </a:rPr>
              <a:t>http</a:t>
            </a:r>
            <a:r>
              <a:rPr lang="et-EE" u="sng">
                <a:hlinkClick r:id="rId3"/>
              </a:rPr>
              <a:t>://</a:t>
            </a:r>
            <a:r>
              <a:rPr lang="et-EE" u="sng" smtClean="0">
                <a:hlinkClick r:id="rId3"/>
              </a:rPr>
              <a:t>www.stat.ee/andmebaas</a:t>
            </a:r>
            <a:endParaRPr lang="et-EE" u="sng" smtClean="0"/>
          </a:p>
          <a:p>
            <a:pPr lvl="1"/>
            <a:r>
              <a:rPr lang="et-EE" smtClean="0"/>
              <a:t>statistika </a:t>
            </a:r>
            <a:r>
              <a:rPr lang="et-EE" dirty="0" smtClean="0"/>
              <a:t>andmebaas</a:t>
            </a:r>
          </a:p>
          <a:p>
            <a:pPr lvl="1"/>
            <a:r>
              <a:rPr lang="et-EE" dirty="0" smtClean="0"/>
              <a:t>valmistabelid</a:t>
            </a:r>
          </a:p>
          <a:p>
            <a:pPr lvl="1"/>
            <a:r>
              <a:rPr lang="et-EE" dirty="0" smtClean="0"/>
              <a:t>pressiteated</a:t>
            </a:r>
          </a:p>
          <a:p>
            <a:pPr lvl="1"/>
            <a:r>
              <a:rPr lang="et-EE" dirty="0" smtClean="0"/>
              <a:t>statistikaväljaandeid</a:t>
            </a:r>
          </a:p>
          <a:p>
            <a:pPr>
              <a:buNone/>
            </a:pPr>
            <a:r>
              <a:rPr lang="et-EE" dirty="0" smtClean="0"/>
              <a:t>Võimalus tellida tasu eest </a:t>
            </a:r>
          </a:p>
          <a:p>
            <a:pPr lvl="1"/>
            <a:r>
              <a:rPr lang="et-EE" dirty="0" smtClean="0"/>
              <a:t>statistikaväljaandeid</a:t>
            </a:r>
          </a:p>
          <a:p>
            <a:pPr lvl="1"/>
            <a:r>
              <a:rPr lang="et-EE" dirty="0" smtClean="0"/>
              <a:t>tellimustöid </a:t>
            </a:r>
          </a:p>
          <a:p>
            <a:pPr>
              <a:buNone/>
            </a:pPr>
            <a:r>
              <a:rPr lang="et-EE" dirty="0" smtClean="0"/>
              <a:t>Statistikaamet on </a:t>
            </a:r>
            <a:r>
              <a:rPr lang="et-EE" dirty="0" err="1" smtClean="0"/>
              <a:t>facebookis</a:t>
            </a:r>
            <a:r>
              <a:rPr lang="et-EE" dirty="0" smtClean="0"/>
              <a:t>, </a:t>
            </a:r>
            <a:r>
              <a:rPr lang="et-EE" dirty="0" err="1" smtClean="0"/>
              <a:t>twitteris</a:t>
            </a:r>
            <a:r>
              <a:rPr lang="et-EE" dirty="0" smtClean="0"/>
              <a:t>, artikleid statistikutelt leiab statistikablogist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err="1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4211960" y="6597724"/>
            <a:ext cx="4541524" cy="260276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t-EE" sz="3200" dirty="0" smtClean="0"/>
          </a:p>
          <a:p>
            <a:pPr algn="ctr">
              <a:buNone/>
            </a:pPr>
            <a:endParaRPr lang="et-EE" sz="3200" dirty="0" smtClean="0"/>
          </a:p>
          <a:p>
            <a:pPr algn="ctr">
              <a:buNone/>
            </a:pPr>
            <a:r>
              <a:rPr lang="et-EE" sz="3200" dirty="0" smtClean="0"/>
              <a:t>Tänan!</a:t>
            </a:r>
            <a:endParaRPr lang="et-EE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860032" y="6492875"/>
            <a:ext cx="3893452" cy="365125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7109" name="Picture 5" descr="Eesti statistika_su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-11113"/>
            <a:ext cx="9180513" cy="6877051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572000" y="6597352"/>
            <a:ext cx="4181484" cy="260648"/>
          </a:xfrm>
        </p:spPr>
        <p:txBody>
          <a:bodyPr/>
          <a:lstStyle/>
          <a:p>
            <a:pPr algn="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031" y="476672"/>
            <a:ext cx="6049665" cy="647700"/>
          </a:xfrm>
        </p:spPr>
        <p:txBody>
          <a:bodyPr/>
          <a:lstStyle/>
          <a:p>
            <a:r>
              <a:rPr lang="et-EE" dirty="0" smtClean="0">
                <a:solidFill>
                  <a:srgbClr val="361E2D"/>
                </a:solidFill>
              </a:rPr>
              <a:t>Majutatud turistid</a:t>
            </a:r>
            <a:endParaRPr lang="et-EE" dirty="0">
              <a:solidFill>
                <a:srgbClr val="361E2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37152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t-EE" dirty="0" smtClean="0"/>
              <a:t>	</a:t>
            </a:r>
            <a:r>
              <a:rPr lang="et-EE" dirty="0" smtClean="0">
                <a:solidFill>
                  <a:srgbClr val="003951"/>
                </a:solidFill>
              </a:rPr>
              <a:t>Majutusettevõtetes peatus 2016. aastal 3,3 miljonit turisti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rgbClr val="003951"/>
                </a:solidFill>
              </a:rPr>
              <a:t>1,27 miljonit siseturisti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rgbClr val="003951"/>
                </a:solidFill>
              </a:rPr>
              <a:t>2,06 miljonit välisturisti</a:t>
            </a:r>
          </a:p>
          <a:p>
            <a:pPr marL="715962" lvl="1" indent="0">
              <a:buNone/>
            </a:pPr>
            <a:endParaRPr lang="et-EE" dirty="0" smtClean="0">
              <a:solidFill>
                <a:srgbClr val="003951"/>
              </a:solidFill>
            </a:endParaRPr>
          </a:p>
          <a:p>
            <a:pPr>
              <a:buNone/>
            </a:pPr>
            <a:r>
              <a:rPr lang="et-EE" dirty="0" smtClean="0">
                <a:solidFill>
                  <a:srgbClr val="003951"/>
                </a:solidFill>
              </a:rPr>
              <a:t>	Turistide arv majutusettevõtetes suurenes eelmise aastaga võrreldes 7%</a:t>
            </a:r>
            <a:r>
              <a:rPr lang="et-EE" dirty="0" smtClean="0">
                <a:solidFill>
                  <a:srgbClr val="361E2D"/>
                </a:solidFill>
              </a:rPr>
              <a:t> </a:t>
            </a:r>
          </a:p>
          <a:p>
            <a:pPr>
              <a:buNone/>
            </a:pPr>
            <a:r>
              <a:rPr lang="et-EE" dirty="0" smtClean="0">
                <a:solidFill>
                  <a:srgbClr val="003951"/>
                </a:solidFill>
              </a:rPr>
              <a:t>	</a:t>
            </a:r>
            <a:endParaRPr lang="et-E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427984" y="6492875"/>
            <a:ext cx="4047728" cy="296861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Turistide ööbimised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solidFill>
                  <a:srgbClr val="003951"/>
                </a:solidFill>
              </a:rPr>
              <a:t>Turistid jäid majutusettevõtetesse esmakordselt enam kui 6 miljoniks </a:t>
            </a:r>
            <a:r>
              <a:rPr lang="et-EE" dirty="0" smtClean="0">
                <a:solidFill>
                  <a:srgbClr val="003951"/>
                </a:solidFill>
              </a:rPr>
              <a:t>ööks</a:t>
            </a:r>
          </a:p>
          <a:p>
            <a:pPr lvl="1">
              <a:buFontTx/>
              <a:buChar char="•"/>
            </a:pPr>
            <a:r>
              <a:rPr lang="et-EE" dirty="0">
                <a:solidFill>
                  <a:srgbClr val="003951"/>
                </a:solidFill>
              </a:rPr>
              <a:t>siseturistide ööbimisi 2,2 miljonit</a:t>
            </a:r>
          </a:p>
          <a:p>
            <a:pPr lvl="1">
              <a:buFontTx/>
              <a:buChar char="•"/>
            </a:pPr>
            <a:r>
              <a:rPr lang="et-EE" dirty="0">
                <a:solidFill>
                  <a:srgbClr val="003951"/>
                </a:solidFill>
              </a:rPr>
              <a:t>välisturistide ööbimisi  4 miljonit</a:t>
            </a:r>
            <a:endParaRPr lang="et-EE" dirty="0">
              <a:solidFill>
                <a:schemeClr val="tx1"/>
              </a:solidFill>
            </a:endParaRPr>
          </a:p>
          <a:p>
            <a:r>
              <a:rPr lang="et-EE" dirty="0">
                <a:solidFill>
                  <a:srgbClr val="003951"/>
                </a:solidFill>
              </a:rPr>
              <a:t>Ööbimiste arv suurenes 2015. aastaga võrreldes 8</a:t>
            </a:r>
            <a:r>
              <a:rPr lang="et-EE" dirty="0" smtClean="0"/>
              <a:t>%</a:t>
            </a:r>
          </a:p>
          <a:p>
            <a:pPr lvl="1">
              <a:buFontTx/>
              <a:buChar char="•"/>
            </a:pPr>
            <a:r>
              <a:rPr lang="et-EE" dirty="0">
                <a:solidFill>
                  <a:srgbClr val="003951"/>
                </a:solidFill>
              </a:rPr>
              <a:t>siseturistide ööbimisi arv 10</a:t>
            </a:r>
            <a:r>
              <a:rPr lang="et-EE" dirty="0">
                <a:solidFill>
                  <a:schemeClr val="tx1"/>
                </a:solidFill>
              </a:rPr>
              <a:t>%</a:t>
            </a:r>
            <a:r>
              <a:rPr lang="et-EE" dirty="0">
                <a:solidFill>
                  <a:srgbClr val="003951"/>
                </a:solidFill>
              </a:rPr>
              <a:t> </a:t>
            </a:r>
          </a:p>
          <a:p>
            <a:pPr lvl="1">
              <a:buFontTx/>
              <a:buChar char="•"/>
            </a:pPr>
            <a:r>
              <a:rPr lang="et-EE" dirty="0">
                <a:solidFill>
                  <a:srgbClr val="003951"/>
                </a:solidFill>
              </a:rPr>
              <a:t>välisturistide ööbimisi  6</a:t>
            </a:r>
            <a:r>
              <a:rPr lang="et-EE" dirty="0">
                <a:solidFill>
                  <a:schemeClr val="tx1"/>
                </a:solidFill>
              </a:rPr>
              <a:t>%</a:t>
            </a:r>
          </a:p>
          <a:p>
            <a:pPr marL="0" indent="0">
              <a:buNone/>
            </a:pPr>
            <a:endParaRPr lang="et-EE" dirty="0" smtClean="0">
              <a:solidFill>
                <a:srgbClr val="003951"/>
              </a:solidFill>
            </a:endParaRPr>
          </a:p>
          <a:p>
            <a:endParaRPr lang="et-EE" dirty="0" smtClean="0">
              <a:solidFill>
                <a:srgbClr val="003951"/>
              </a:solidFill>
            </a:endParaRP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60032" y="6597352"/>
            <a:ext cx="3893452" cy="260648"/>
          </a:xfrm>
        </p:spPr>
        <p:txBody>
          <a:bodyPr/>
          <a:lstStyle/>
          <a:p>
            <a:pPr algn="r"/>
            <a:r>
              <a:rPr lang="fi-FI" dirty="0"/>
              <a:t>Sise- ja välisturistid Eesti majutusettevõtetes 2016. aastal</a:t>
            </a:r>
            <a:endParaRPr lang="en-GB" dirty="0"/>
          </a:p>
          <a:p>
            <a:pPr algn="r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3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1" y="535930"/>
            <a:ext cx="5991572" cy="647700"/>
          </a:xfrm>
        </p:spPr>
        <p:txBody>
          <a:bodyPr/>
          <a:lstStyle/>
          <a:p>
            <a:r>
              <a:rPr lang="et-EE" dirty="0" smtClean="0"/>
              <a:t>Majutatud turistid 2007 - 2016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7984" y="6587194"/>
            <a:ext cx="4325500" cy="176485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510173"/>
              </p:ext>
            </p:extLst>
          </p:nvPr>
        </p:nvGraphicFramePr>
        <p:xfrm>
          <a:off x="574928" y="1412776"/>
          <a:ext cx="8151812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0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5112568" cy="648072"/>
          </a:xfrm>
        </p:spPr>
        <p:txBody>
          <a:bodyPr/>
          <a:lstStyle/>
          <a:p>
            <a:pPr algn="ctr"/>
            <a:r>
              <a:rPr lang="et-EE" sz="2800" dirty="0">
                <a:solidFill>
                  <a:schemeClr val="tx1"/>
                </a:solidFill>
              </a:rPr>
              <a:t>Peamised </a:t>
            </a:r>
            <a:r>
              <a:rPr lang="et-EE" sz="2800" dirty="0" smtClean="0">
                <a:solidFill>
                  <a:schemeClr val="tx1"/>
                </a:solidFill>
              </a:rPr>
              <a:t>turismipartnerriigid</a:t>
            </a:r>
            <a:br>
              <a:rPr lang="et-EE" sz="2800" dirty="0" smtClean="0">
                <a:solidFill>
                  <a:schemeClr val="tx1"/>
                </a:solidFill>
              </a:rPr>
            </a:br>
            <a:r>
              <a:rPr lang="et-EE" sz="2000" dirty="0" smtClean="0">
                <a:solidFill>
                  <a:schemeClr val="tx1"/>
                </a:solidFill>
              </a:rPr>
              <a:t>Ööbimised ja majutatud, 2016</a:t>
            </a:r>
            <a:endParaRPr lang="et-EE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73050" y="6589236"/>
            <a:ext cx="4465490" cy="172401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512016"/>
              </p:ext>
            </p:extLst>
          </p:nvPr>
        </p:nvGraphicFramePr>
        <p:xfrm>
          <a:off x="395536" y="1344801"/>
          <a:ext cx="5256584" cy="514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76853"/>
              </p:ext>
            </p:extLst>
          </p:nvPr>
        </p:nvGraphicFramePr>
        <p:xfrm>
          <a:off x="6084168" y="1196752"/>
          <a:ext cx="1968500" cy="3048000"/>
        </p:xfrm>
        <a:graphic>
          <a:graphicData uri="http://schemas.openxmlformats.org/drawingml/2006/table">
            <a:tbl>
              <a:tblPr/>
              <a:tblGrid>
                <a:gridCol w="1331353"/>
                <a:gridCol w="637147"/>
              </a:tblGrid>
              <a:tr h="952500"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Keskmine ööbimise kestus (päeva)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Saksamaa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Rootsi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Aasia riigid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Leedu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Suurbritannia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Ameerika Ühendriigid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95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561583" cy="936526"/>
          </a:xfrm>
        </p:spPr>
        <p:txBody>
          <a:bodyPr/>
          <a:lstStyle/>
          <a:p>
            <a:pPr algn="ctr"/>
            <a:r>
              <a:rPr lang="et-EE" dirty="0" smtClean="0">
                <a:solidFill>
                  <a:srgbClr val="361E2D"/>
                </a:solidFill>
              </a:rPr>
              <a:t>Peamised turismipartnerriigid, 2016</a:t>
            </a:r>
            <a:br>
              <a:rPr lang="et-EE" dirty="0" smtClean="0">
                <a:solidFill>
                  <a:srgbClr val="361E2D"/>
                </a:solidFill>
              </a:rPr>
            </a:br>
            <a:r>
              <a:rPr lang="et-EE" sz="2400" dirty="0" smtClean="0">
                <a:solidFill>
                  <a:srgbClr val="361E2D"/>
                </a:solidFill>
              </a:rPr>
              <a:t>Ööbimiste arvu muutus 2016/2015</a:t>
            </a:r>
            <a:endParaRPr lang="et-EE" sz="2400" dirty="0">
              <a:solidFill>
                <a:srgbClr val="361E2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783747" y="6523020"/>
            <a:ext cx="3965460" cy="196552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120773"/>
              </p:ext>
            </p:extLst>
          </p:nvPr>
        </p:nvGraphicFramePr>
        <p:xfrm>
          <a:off x="611188" y="1916832"/>
          <a:ext cx="8151812" cy="44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397049"/>
              </p:ext>
            </p:extLst>
          </p:nvPr>
        </p:nvGraphicFramePr>
        <p:xfrm>
          <a:off x="2051720" y="1989262"/>
          <a:ext cx="5832648" cy="417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Reisi eesmärk, 2016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07189" y="6577011"/>
            <a:ext cx="4541524" cy="196851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573068"/>
              </p:ext>
            </p:extLst>
          </p:nvPr>
        </p:nvGraphicFramePr>
        <p:xfrm>
          <a:off x="611188" y="2205038"/>
          <a:ext cx="4104828" cy="3456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730629"/>
              </p:ext>
            </p:extLst>
          </p:nvPr>
        </p:nvGraphicFramePr>
        <p:xfrm>
          <a:off x="3923928" y="2205038"/>
          <a:ext cx="4572000" cy="3744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79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Majutusmaht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60032" y="6597352"/>
            <a:ext cx="3893452" cy="260648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06.02.2017</a:t>
            </a:r>
            <a:endParaRPr lang="et-E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94329"/>
              </p:ext>
            </p:extLst>
          </p:nvPr>
        </p:nvGraphicFramePr>
        <p:xfrm>
          <a:off x="1043608" y="2205038"/>
          <a:ext cx="7719392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02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6357702" cy="647700"/>
          </a:xfrm>
        </p:spPr>
        <p:txBody>
          <a:bodyPr/>
          <a:lstStyle/>
          <a:p>
            <a:r>
              <a:rPr lang="et-EE" sz="2800" dirty="0" smtClean="0"/>
              <a:t>Välisturistide ööbimised EL riikides</a:t>
            </a:r>
            <a:endParaRPr lang="et-E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6597352"/>
            <a:ext cx="4541524" cy="260648"/>
          </a:xfrm>
        </p:spPr>
        <p:txBody>
          <a:bodyPr/>
          <a:lstStyle/>
          <a:p>
            <a:pPr algn="r"/>
            <a:r>
              <a:rPr lang="fi-FI" dirty="0" smtClean="0"/>
              <a:t>Sise- ja välisturistid Eesti majutusettevõtetes 2016. aastal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06.02.2017</a:t>
            </a:r>
            <a:endParaRPr lang="et-EE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448828"/>
              </p:ext>
            </p:extLst>
          </p:nvPr>
        </p:nvGraphicFramePr>
        <p:xfrm>
          <a:off x="1547664" y="836711"/>
          <a:ext cx="6912768" cy="56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1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suslaid suure logoga">
  <a:themeElements>
    <a:clrScheme name="Sisuslaid suur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suur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suur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suur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suslaid väikse logoga">
  <a:themeElements>
    <a:clrScheme name="Sisuslaid väiks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väiks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väiks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väiks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heleht 1">
  <a:themeElements>
    <a:clrScheme name="Vaheleht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aheleht 2">
  <a:themeElements>
    <a:clrScheme name="Vaheleht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aheleht 3">
  <a:themeElements>
    <a:clrScheme name="Vaheleht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7477</TotalTime>
  <Words>319</Words>
  <Application>Microsoft Office PowerPoint</Application>
  <PresentationFormat>On-screen Show (4:3)</PresentationFormat>
  <Paragraphs>119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Wingdings</vt:lpstr>
      <vt:lpstr>Sisuslaid suure logoga</vt:lpstr>
      <vt:lpstr>Sisuslaid väikse logoga</vt:lpstr>
      <vt:lpstr>Vaheleht 1</vt:lpstr>
      <vt:lpstr>Vaheleht 2</vt:lpstr>
      <vt:lpstr>Vaheleht 3</vt:lpstr>
      <vt:lpstr>Sise- ja välisturistid Eesti majutusettevõtetes 2016. aastal</vt:lpstr>
      <vt:lpstr>Majutatud turistid</vt:lpstr>
      <vt:lpstr>Turistide ööbimised</vt:lpstr>
      <vt:lpstr>Majutatud turistid 2007 - 2016</vt:lpstr>
      <vt:lpstr>Peamised turismipartnerriigid Ööbimised ja majutatud, 2016</vt:lpstr>
      <vt:lpstr>Peamised turismipartnerriigid, 2016 Ööbimiste arvu muutus 2016/2015</vt:lpstr>
      <vt:lpstr>Reisi eesmärk, 2016</vt:lpstr>
      <vt:lpstr>Majutusmaht</vt:lpstr>
      <vt:lpstr>Välisturistide ööbimised EL riikides</vt:lpstr>
      <vt:lpstr>Kokkuvõtteks</vt:lpstr>
      <vt:lpstr>Leia ja kasuta statistikat</vt:lpstr>
      <vt:lpstr>PowerPoint Presentation</vt:lpstr>
      <vt:lpstr>PowerPoint Presentation</vt:lpstr>
    </vt:vector>
  </TitlesOfParts>
  <Company>Rahandusministeerium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Helga Laurmaa STAT</cp:lastModifiedBy>
  <cp:revision>626</cp:revision>
  <cp:lastPrinted>2017-02-03T14:44:09Z</cp:lastPrinted>
  <dcterms:created xsi:type="dcterms:W3CDTF">2008-10-03T06:06:14Z</dcterms:created>
  <dcterms:modified xsi:type="dcterms:W3CDTF">2017-02-06T09:33:27Z</dcterms:modified>
</cp:coreProperties>
</file>