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394" r:id="rId3"/>
    <p:sldId id="395" r:id="rId4"/>
    <p:sldId id="396" r:id="rId5"/>
    <p:sldId id="397" r:id="rId6"/>
    <p:sldId id="398"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612C"/>
    <a:srgbClr val="3607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37"/>
  </p:normalViewPr>
  <p:slideViewPr>
    <p:cSldViewPr snapToGrid="0" snapToObjects="1">
      <p:cViewPr varScale="1">
        <p:scale>
          <a:sx n="107" d="100"/>
          <a:sy n="107" d="100"/>
        </p:scale>
        <p:origin x="749" y="7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6AD4D-0B56-4F39-9B27-7B816607AEFE}" type="datetimeFigureOut">
              <a:rPr lang="et-EE" smtClean="0"/>
              <a:t>13.02.2019</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F7F26D-72E0-4B80-B944-EBEA07744101}" type="slidenum">
              <a:rPr lang="et-EE" smtClean="0"/>
              <a:t>‹#›</a:t>
            </a:fld>
            <a:endParaRPr lang="et-EE"/>
          </a:p>
        </p:txBody>
      </p:sp>
    </p:spTree>
    <p:extLst>
      <p:ext uri="{BB962C8B-B14F-4D97-AF65-F5344CB8AC3E}">
        <p14:creationId xmlns:p14="http://schemas.microsoft.com/office/powerpoint/2010/main" val="115699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t-EE"/>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Click to edit Master subtitle style</a:t>
            </a:r>
            <a:endParaRPr lang="en-US"/>
          </a:p>
        </p:txBody>
      </p:sp>
      <p:sp>
        <p:nvSpPr>
          <p:cNvPr id="4" name="Date Placeholder 3"/>
          <p:cNvSpPr>
            <a:spLocks noGrp="1"/>
          </p:cNvSpPr>
          <p:nvPr>
            <p:ph type="dt" sz="half" idx="10"/>
          </p:nvPr>
        </p:nvSpPr>
        <p:spPr/>
        <p:txBody>
          <a:bodyPr/>
          <a:lstStyle/>
          <a:p>
            <a:fld id="{7E16BA91-C349-834E-A793-91E6F21A6CE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259613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p>
            <a:fld id="{7E16BA91-C349-834E-A793-91E6F21A6CE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24162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t-EE"/>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p>
            <a:fld id="{7E16BA91-C349-834E-A793-91E6F21A6CE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15018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Content Placeholder 2"/>
          <p:cNvSpPr>
            <a:spLocks noGrp="1"/>
          </p:cNvSpPr>
          <p:nvPr>
            <p:ph idx="1"/>
          </p:nvPr>
        </p:nvSpPr>
        <p:spPr/>
        <p:txBody>
          <a:body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p>
            <a:fld id="{7E16BA91-C349-834E-A793-91E6F21A6CE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340950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t-EE"/>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Click to edit Master text styles</a:t>
            </a:r>
          </a:p>
        </p:txBody>
      </p:sp>
      <p:sp>
        <p:nvSpPr>
          <p:cNvPr id="4" name="Date Placeholder 3"/>
          <p:cNvSpPr>
            <a:spLocks noGrp="1"/>
          </p:cNvSpPr>
          <p:nvPr>
            <p:ph type="dt" sz="half" idx="10"/>
          </p:nvPr>
        </p:nvSpPr>
        <p:spPr/>
        <p:txBody>
          <a:bodyPr/>
          <a:lstStyle/>
          <a:p>
            <a:fld id="{7E16BA91-C349-834E-A793-91E6F21A6CE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264632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5" name="Date Placeholder 4"/>
          <p:cNvSpPr>
            <a:spLocks noGrp="1"/>
          </p:cNvSpPr>
          <p:nvPr>
            <p:ph type="dt" sz="half" idx="10"/>
          </p:nvPr>
        </p:nvSpPr>
        <p:spPr/>
        <p:txBody>
          <a:bodyPr/>
          <a:lstStyle/>
          <a:p>
            <a:fld id="{7E16BA91-C349-834E-A793-91E6F21A6CE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425725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7" name="Date Placeholder 6"/>
          <p:cNvSpPr>
            <a:spLocks noGrp="1"/>
          </p:cNvSpPr>
          <p:nvPr>
            <p:ph type="dt" sz="half" idx="10"/>
          </p:nvPr>
        </p:nvSpPr>
        <p:spPr/>
        <p:txBody>
          <a:bodyPr/>
          <a:lstStyle/>
          <a:p>
            <a:fld id="{7E16BA91-C349-834E-A793-91E6F21A6CEA}"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2907561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Date Placeholder 2"/>
          <p:cNvSpPr>
            <a:spLocks noGrp="1"/>
          </p:cNvSpPr>
          <p:nvPr>
            <p:ph type="dt" sz="half" idx="10"/>
          </p:nvPr>
        </p:nvSpPr>
        <p:spPr/>
        <p:txBody>
          <a:bodyPr/>
          <a:lstStyle/>
          <a:p>
            <a:fld id="{7E16BA91-C349-834E-A793-91E6F21A6CEA}"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109515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6BA91-C349-834E-A793-91E6F21A6CEA}"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311769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t-EE"/>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
        <p:nvSpPr>
          <p:cNvPr id="5" name="Date Placeholder 4"/>
          <p:cNvSpPr>
            <a:spLocks noGrp="1"/>
          </p:cNvSpPr>
          <p:nvPr>
            <p:ph type="dt" sz="half" idx="10"/>
          </p:nvPr>
        </p:nvSpPr>
        <p:spPr/>
        <p:txBody>
          <a:bodyPr/>
          <a:lstStyle/>
          <a:p>
            <a:fld id="{7E16BA91-C349-834E-A793-91E6F21A6CE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354021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t-EE"/>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
        <p:nvSpPr>
          <p:cNvPr id="5" name="Date Placeholder 4"/>
          <p:cNvSpPr>
            <a:spLocks noGrp="1"/>
          </p:cNvSpPr>
          <p:nvPr>
            <p:ph type="dt" sz="half" idx="10"/>
          </p:nvPr>
        </p:nvSpPr>
        <p:spPr/>
        <p:txBody>
          <a:bodyPr/>
          <a:lstStyle/>
          <a:p>
            <a:fld id="{7E16BA91-C349-834E-A793-91E6F21A6CE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70D22-BFAC-DA4C-8797-0E11E03B2DCD}" type="slidenum">
              <a:rPr lang="en-US" smtClean="0"/>
              <a:t>‹#›</a:t>
            </a:fld>
            <a:endParaRPr lang="en-US"/>
          </a:p>
        </p:txBody>
      </p:sp>
    </p:spTree>
    <p:extLst>
      <p:ext uri="{BB962C8B-B14F-4D97-AF65-F5344CB8AC3E}">
        <p14:creationId xmlns:p14="http://schemas.microsoft.com/office/powerpoint/2010/main" val="198071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t-EE"/>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E16BA91-C349-834E-A793-91E6F21A6CEA}" type="datetimeFigureOut">
              <a:rPr lang="en-US" smtClean="0"/>
              <a:t>2/13/2019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8570D22-BFAC-DA4C-8797-0E11E03B2DCD}" type="slidenum">
              <a:rPr lang="en-US" smtClean="0"/>
              <a:t>‹#›</a:t>
            </a:fld>
            <a:endParaRPr lang="en-US"/>
          </a:p>
        </p:txBody>
      </p:sp>
    </p:spTree>
    <p:extLst>
      <p:ext uri="{BB962C8B-B14F-4D97-AF65-F5344CB8AC3E}">
        <p14:creationId xmlns:p14="http://schemas.microsoft.com/office/powerpoint/2010/main" val="2998587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KL-Powerpoint-Template-1.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0032" y="0"/>
            <a:ext cx="9144000" cy="5143500"/>
          </a:xfrm>
          <a:prstGeom prst="rect">
            <a:avLst/>
          </a:prstGeom>
        </p:spPr>
      </p:pic>
      <p:sp>
        <p:nvSpPr>
          <p:cNvPr id="5" name="Title 4"/>
          <p:cNvSpPr>
            <a:spLocks noGrp="1"/>
          </p:cNvSpPr>
          <p:nvPr>
            <p:ph type="ctrTitle"/>
          </p:nvPr>
        </p:nvSpPr>
        <p:spPr>
          <a:xfrm>
            <a:off x="685800" y="542466"/>
            <a:ext cx="7772400" cy="2195972"/>
          </a:xfrm>
        </p:spPr>
        <p:txBody>
          <a:bodyPr>
            <a:noAutofit/>
          </a:bodyPr>
          <a:lstStyle/>
          <a:p>
            <a:br>
              <a:rPr lang="et-EE" sz="4200" b="1">
                <a:solidFill>
                  <a:srgbClr val="360751"/>
                </a:solidFill>
                <a:latin typeface="Helvetica Neue"/>
                <a:cs typeface="Helvetica Neue"/>
              </a:rPr>
            </a:br>
            <a:r>
              <a:rPr lang="et-EE" sz="4200" b="1">
                <a:solidFill>
                  <a:srgbClr val="360751"/>
                </a:solidFill>
                <a:latin typeface="Helvetica Neue"/>
                <a:cs typeface="Helvetica Neue"/>
              </a:rPr>
              <a:t>Õpipoisiõppest </a:t>
            </a:r>
            <a:r>
              <a:rPr lang="et-EE" sz="4200" b="1" dirty="0">
                <a:solidFill>
                  <a:srgbClr val="360751"/>
                </a:solidFill>
                <a:latin typeface="Helvetica Neue"/>
                <a:cs typeface="Helvetica Neue"/>
              </a:rPr>
              <a:t>ja teistest tegevustest</a:t>
            </a:r>
            <a:br>
              <a:rPr lang="et-EE" sz="4200" b="1">
                <a:solidFill>
                  <a:srgbClr val="360751"/>
                </a:solidFill>
                <a:latin typeface="Helvetica Neue"/>
                <a:cs typeface="Helvetica Neue"/>
              </a:rPr>
            </a:br>
            <a:br>
              <a:rPr lang="et-EE" sz="4200" b="1">
                <a:solidFill>
                  <a:srgbClr val="360751"/>
                </a:solidFill>
                <a:latin typeface="Helvetica Neue"/>
                <a:cs typeface="Helvetica Neue"/>
              </a:rPr>
            </a:br>
            <a:br>
              <a:rPr lang="et-EE" sz="4200" b="1">
                <a:solidFill>
                  <a:srgbClr val="360751"/>
                </a:solidFill>
                <a:latin typeface="Helvetica Neue"/>
                <a:cs typeface="Helvetica Neue"/>
              </a:rPr>
            </a:br>
            <a:r>
              <a:rPr lang="et-EE" sz="2400" b="1">
                <a:solidFill>
                  <a:srgbClr val="360751"/>
                </a:solidFill>
                <a:latin typeface="Helvetica Neue"/>
                <a:cs typeface="Helvetica Neue"/>
              </a:rPr>
              <a:t>Anneli </a:t>
            </a:r>
            <a:r>
              <a:rPr lang="et-EE" sz="2400" b="1" dirty="0">
                <a:solidFill>
                  <a:srgbClr val="360751"/>
                </a:solidFill>
                <a:latin typeface="Helvetica Neue"/>
                <a:cs typeface="Helvetica Neue"/>
              </a:rPr>
              <a:t>Entson</a:t>
            </a:r>
            <a:endParaRPr lang="en-US" sz="2400" b="1" dirty="0">
              <a:solidFill>
                <a:srgbClr val="360751"/>
              </a:solidFill>
              <a:latin typeface="Helvetica Neue"/>
              <a:cs typeface="Helvetica Neue"/>
            </a:endParaRPr>
          </a:p>
        </p:txBody>
      </p:sp>
    </p:spTree>
    <p:extLst>
      <p:ext uri="{BB962C8B-B14F-4D97-AF65-F5344CB8AC3E}">
        <p14:creationId xmlns:p14="http://schemas.microsoft.com/office/powerpoint/2010/main" val="212439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E7BCCF7-FD7E-4CF9-80F7-48BC205565D4}"/>
              </a:ext>
            </a:extLst>
          </p:cNvPr>
          <p:cNvSpPr>
            <a:spLocks noGrp="1"/>
          </p:cNvSpPr>
          <p:nvPr>
            <p:ph type="title"/>
          </p:nvPr>
        </p:nvSpPr>
        <p:spPr/>
        <p:txBody>
          <a:bodyPr/>
          <a:lstStyle/>
          <a:p>
            <a:r>
              <a:rPr lang="et-EE" dirty="0"/>
              <a:t>Olulised kuupäevad</a:t>
            </a:r>
          </a:p>
        </p:txBody>
      </p:sp>
      <p:sp>
        <p:nvSpPr>
          <p:cNvPr id="3" name="Sisu kohatäide 2">
            <a:extLst>
              <a:ext uri="{FF2B5EF4-FFF2-40B4-BE49-F238E27FC236}">
                <a16:creationId xmlns:a16="http://schemas.microsoft.com/office/drawing/2014/main" id="{B6AE5235-D8B5-44FF-9943-C30D6B88210D}"/>
              </a:ext>
            </a:extLst>
          </p:cNvPr>
          <p:cNvSpPr>
            <a:spLocks noGrp="1"/>
          </p:cNvSpPr>
          <p:nvPr>
            <p:ph idx="1"/>
          </p:nvPr>
        </p:nvSpPr>
        <p:spPr/>
        <p:txBody>
          <a:bodyPr>
            <a:normAutofit fontScale="77500" lnSpcReduction="20000"/>
          </a:bodyPr>
          <a:lstStyle/>
          <a:p>
            <a:r>
              <a:rPr lang="et-EE" b="1" dirty="0"/>
              <a:t>11.veebruar</a:t>
            </a:r>
            <a:r>
              <a:rPr lang="et-EE" dirty="0"/>
              <a:t> avaneb konkurss „Parim praktikakoht 2019“</a:t>
            </a:r>
          </a:p>
          <a:p>
            <a:r>
              <a:rPr lang="et-EE" b="1" dirty="0"/>
              <a:t>11.märts</a:t>
            </a:r>
            <a:r>
              <a:rPr lang="et-EE" dirty="0"/>
              <a:t>-kandideerimistähtaeg parima praktikakoha tiitlile</a:t>
            </a:r>
          </a:p>
          <a:p>
            <a:r>
              <a:rPr lang="et-EE" b="1" dirty="0"/>
              <a:t>3. - 4.mai</a:t>
            </a:r>
            <a:r>
              <a:rPr lang="et-EE" dirty="0"/>
              <a:t> oskuste festival Noor Meister</a:t>
            </a:r>
          </a:p>
          <a:p>
            <a:r>
              <a:rPr lang="et-EE" dirty="0"/>
              <a:t> </a:t>
            </a:r>
            <a:r>
              <a:rPr lang="et-EE" b="1" dirty="0"/>
              <a:t>6.mai</a:t>
            </a:r>
            <a:r>
              <a:rPr lang="et-EE" dirty="0"/>
              <a:t> avaneb konkurss „Praktik </a:t>
            </a:r>
            <a:r>
              <a:rPr lang="et-EE" dirty="0" err="1"/>
              <a:t>Cum</a:t>
            </a:r>
            <a:r>
              <a:rPr lang="et-EE" dirty="0"/>
              <a:t> Laude“</a:t>
            </a:r>
          </a:p>
          <a:p>
            <a:r>
              <a:rPr lang="et-EE" dirty="0"/>
              <a:t> </a:t>
            </a:r>
            <a:r>
              <a:rPr lang="et-EE" b="1" dirty="0"/>
              <a:t>22. – 27. august</a:t>
            </a:r>
            <a:r>
              <a:rPr lang="et-EE" dirty="0"/>
              <a:t> </a:t>
            </a:r>
            <a:r>
              <a:rPr lang="et-EE" dirty="0" err="1"/>
              <a:t>WorldSkills</a:t>
            </a:r>
            <a:r>
              <a:rPr lang="et-EE" dirty="0"/>
              <a:t> 2019 Kaasanis</a:t>
            </a:r>
          </a:p>
          <a:p>
            <a:r>
              <a:rPr lang="et-EE" dirty="0"/>
              <a:t> </a:t>
            </a:r>
            <a:r>
              <a:rPr lang="et-EE" b="1" dirty="0"/>
              <a:t>9.september</a:t>
            </a:r>
            <a:r>
              <a:rPr lang="et-EE" dirty="0"/>
              <a:t> tähtaeg kandidaatide esitamiseks konkursile „Praktik </a:t>
            </a:r>
            <a:r>
              <a:rPr lang="et-EE" dirty="0" err="1"/>
              <a:t>Cum</a:t>
            </a:r>
            <a:r>
              <a:rPr lang="et-EE" dirty="0"/>
              <a:t> Laude“</a:t>
            </a:r>
          </a:p>
          <a:p>
            <a:r>
              <a:rPr lang="et-EE" b="1" dirty="0"/>
              <a:t>14.-18. oktoober</a:t>
            </a:r>
            <a:r>
              <a:rPr lang="et-EE" dirty="0"/>
              <a:t> Euroopa kutseoskuste nädal </a:t>
            </a:r>
          </a:p>
          <a:p>
            <a:r>
              <a:rPr lang="et-EE" b="1" dirty="0"/>
              <a:t>17. oktoober</a:t>
            </a:r>
            <a:r>
              <a:rPr lang="et-EE" dirty="0"/>
              <a:t> Oskuste ÖÖ </a:t>
            </a:r>
          </a:p>
          <a:p>
            <a:endParaRPr lang="et-EE" dirty="0"/>
          </a:p>
        </p:txBody>
      </p:sp>
    </p:spTree>
    <p:extLst>
      <p:ext uri="{BB962C8B-B14F-4D97-AF65-F5344CB8AC3E}">
        <p14:creationId xmlns:p14="http://schemas.microsoft.com/office/powerpoint/2010/main" val="416341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D83D352-145F-4A50-8693-5A9A49C9C3D8}"/>
              </a:ext>
            </a:extLst>
          </p:cNvPr>
          <p:cNvSpPr>
            <a:spLocks noGrp="1"/>
          </p:cNvSpPr>
          <p:nvPr>
            <p:ph type="title"/>
          </p:nvPr>
        </p:nvSpPr>
        <p:spPr>
          <a:xfrm>
            <a:off x="457200" y="205979"/>
            <a:ext cx="8229600" cy="857250"/>
          </a:xfrm>
        </p:spPr>
        <p:txBody>
          <a:bodyPr>
            <a:normAutofit fontScale="90000"/>
          </a:bodyPr>
          <a:lstStyle/>
          <a:p>
            <a:br>
              <a:rPr lang="et-EE" b="1" dirty="0"/>
            </a:br>
            <a:r>
              <a:rPr lang="et-EE" b="1" dirty="0"/>
              <a:t>Töökohapõhine õpe koka erialal</a:t>
            </a:r>
            <a:br>
              <a:rPr lang="et-EE" b="1" dirty="0"/>
            </a:br>
            <a:r>
              <a:rPr lang="et-EE" b="1" dirty="0"/>
              <a:t> (EKR tase 4)</a:t>
            </a:r>
            <a:br>
              <a:rPr lang="et-EE" dirty="0"/>
            </a:br>
            <a:endParaRPr lang="et-EE" dirty="0"/>
          </a:p>
        </p:txBody>
      </p:sp>
      <p:sp>
        <p:nvSpPr>
          <p:cNvPr id="3" name="Sisu kohatäide 2">
            <a:extLst>
              <a:ext uri="{FF2B5EF4-FFF2-40B4-BE49-F238E27FC236}">
                <a16:creationId xmlns:a16="http://schemas.microsoft.com/office/drawing/2014/main" id="{C2431A84-85E1-4C3E-922C-E2912AF3FB84}"/>
              </a:ext>
            </a:extLst>
          </p:cNvPr>
          <p:cNvSpPr>
            <a:spLocks noGrp="1"/>
          </p:cNvSpPr>
          <p:nvPr>
            <p:ph idx="1"/>
          </p:nvPr>
        </p:nvSpPr>
        <p:spPr/>
        <p:txBody>
          <a:bodyPr>
            <a:normAutofit fontScale="77500" lnSpcReduction="20000"/>
          </a:bodyPr>
          <a:lstStyle/>
          <a:p>
            <a:pPr marL="0" indent="0" fontAlgn="base">
              <a:buNone/>
            </a:pPr>
            <a:endParaRPr lang="et-EE" dirty="0"/>
          </a:p>
          <a:p>
            <a:pPr fontAlgn="base"/>
            <a:r>
              <a:rPr lang="et-EE" dirty="0"/>
              <a:t>Orienteeruv grupi suurus: 10-15 inimest</a:t>
            </a:r>
          </a:p>
          <a:p>
            <a:pPr fontAlgn="base"/>
            <a:r>
              <a:rPr lang="et-EE" dirty="0"/>
              <a:t>Nõuded õpingute alustamiseks:</a:t>
            </a:r>
            <a:r>
              <a:rPr lang="et-EE" b="1" dirty="0"/>
              <a:t> </a:t>
            </a:r>
            <a:r>
              <a:rPr lang="et-EE" dirty="0"/>
              <a:t>keskharidus, kuid sobib ka põhiharidus, kui õppijal on vanust vähemalt 20 eluaastat</a:t>
            </a:r>
          </a:p>
          <a:p>
            <a:pPr fontAlgn="base"/>
            <a:r>
              <a:rPr lang="et-EE" dirty="0"/>
              <a:t>Õppekeel:</a:t>
            </a:r>
            <a:r>
              <a:rPr lang="et-EE" b="1" dirty="0"/>
              <a:t> </a:t>
            </a:r>
            <a:r>
              <a:rPr lang="et-EE" dirty="0"/>
              <a:t>eesti </a:t>
            </a:r>
          </a:p>
          <a:p>
            <a:pPr fontAlgn="base"/>
            <a:r>
              <a:rPr lang="et-EE" dirty="0"/>
              <a:t>Õppeaeg:</a:t>
            </a:r>
            <a:r>
              <a:rPr lang="et-EE" b="1" dirty="0"/>
              <a:t> </a:t>
            </a:r>
            <a:r>
              <a:rPr lang="et-EE" dirty="0"/>
              <a:t>2 aastat</a:t>
            </a:r>
          </a:p>
          <a:p>
            <a:pPr fontAlgn="base"/>
            <a:r>
              <a:rPr lang="et-EE" dirty="0"/>
              <a:t>Õpe lõpeb koka 4.taseme kutseeksami sooritamisega</a:t>
            </a:r>
          </a:p>
          <a:p>
            <a:pPr fontAlgn="base"/>
            <a:r>
              <a:rPr lang="et-EE" dirty="0"/>
              <a:t>Praktiline väljaõpe toimub (Tallinna) parimates toitlustusettevõtetes</a:t>
            </a:r>
          </a:p>
          <a:p>
            <a:endParaRPr lang="et-EE" dirty="0"/>
          </a:p>
        </p:txBody>
      </p:sp>
    </p:spTree>
    <p:extLst>
      <p:ext uri="{BB962C8B-B14F-4D97-AF65-F5344CB8AC3E}">
        <p14:creationId xmlns:p14="http://schemas.microsoft.com/office/powerpoint/2010/main" val="153970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30B0B3E-18C8-4934-B071-66BD4594C299}"/>
              </a:ext>
            </a:extLst>
          </p:cNvPr>
          <p:cNvSpPr>
            <a:spLocks noGrp="1"/>
          </p:cNvSpPr>
          <p:nvPr>
            <p:ph type="title"/>
          </p:nvPr>
        </p:nvSpPr>
        <p:spPr/>
        <p:txBody>
          <a:bodyPr>
            <a:normAutofit fontScale="90000"/>
          </a:bodyPr>
          <a:lstStyle/>
          <a:p>
            <a:r>
              <a:rPr lang="et-EE" b="1" dirty="0"/>
              <a:t>Projekti etapid</a:t>
            </a:r>
            <a:br>
              <a:rPr lang="et-EE" dirty="0"/>
            </a:br>
            <a:endParaRPr lang="et-EE" dirty="0"/>
          </a:p>
        </p:txBody>
      </p:sp>
      <p:sp>
        <p:nvSpPr>
          <p:cNvPr id="3" name="Sisu kohatäide 2">
            <a:extLst>
              <a:ext uri="{FF2B5EF4-FFF2-40B4-BE49-F238E27FC236}">
                <a16:creationId xmlns:a16="http://schemas.microsoft.com/office/drawing/2014/main" id="{A6A00317-E3A2-4AD2-BF69-9786F9F02609}"/>
              </a:ext>
            </a:extLst>
          </p:cNvPr>
          <p:cNvSpPr>
            <a:spLocks noGrp="1"/>
          </p:cNvSpPr>
          <p:nvPr>
            <p:ph idx="1"/>
          </p:nvPr>
        </p:nvSpPr>
        <p:spPr>
          <a:xfrm>
            <a:off x="457200" y="857250"/>
            <a:ext cx="8229600" cy="3737373"/>
          </a:xfrm>
        </p:spPr>
        <p:txBody>
          <a:bodyPr>
            <a:normAutofit fontScale="47500" lnSpcReduction="20000"/>
          </a:bodyPr>
          <a:lstStyle/>
          <a:p>
            <a:pPr lvl="0"/>
            <a:r>
              <a:rPr lang="et-EE" b="1" dirty="0"/>
              <a:t>Koostöö käivitamine</a:t>
            </a:r>
            <a:r>
              <a:rPr lang="et-EE" dirty="0"/>
              <a:t>. Projekti käivitamisel osalevad koostööpartneritena SA Innove, Eesti Tööandjate Keskliit ja Eesti Hotellide ja Restoranide Liit, kes aitavad kaasa töökohapõhises õppevormis koolitamisest huvitunud ettevõtete ja kooli(de) koostöö algatamisel (kooliga läbirääkimised, toitlustusettevõtetest partnerite leidmine ja nendega läbirääkimised, õppevormi üksikasjade selgitamine, sh õppekava moodulite ülevaatamine).</a:t>
            </a:r>
          </a:p>
          <a:p>
            <a:pPr lvl="0"/>
            <a:r>
              <a:rPr lang="et-EE" b="1" dirty="0"/>
              <a:t>Praktikakoha hindamine</a:t>
            </a:r>
            <a:r>
              <a:rPr lang="et-EE" dirty="0"/>
              <a:t>. Partnerkool viib läbi praktikakoha hindamise, mille käigus tehakse kindlaks, kas antud ettevõttes on võimalik täita õppekavas ettenähtud ülesandeid. Kui tervikõppekava ei ole võimalik ühes ettevõttes läbida, siis leitakse võimalus, kuidas ja kus on võimalik puudujäävas osas õppekava läbida (kool, teine ettevõte)</a:t>
            </a:r>
          </a:p>
          <a:p>
            <a:pPr lvl="0"/>
            <a:r>
              <a:rPr lang="et-EE" b="1" dirty="0"/>
              <a:t>Õppijate leidmine</a:t>
            </a:r>
            <a:r>
              <a:rPr lang="et-EE" dirty="0"/>
              <a:t>. Õppijate leidmise protsessis osalevad aktiivselt ettevõtted ja kool(id), kus õpet hakatakse läbi viima. Õppijate leidmiseks antakse töökohapõhise õppe võimalusest koka erialal teada ettevõtete ja kooli(de) kodulehtedel, meedia vahendusel, sotsiaalmeediakanalites. </a:t>
            </a:r>
          </a:p>
          <a:p>
            <a:pPr lvl="0"/>
            <a:r>
              <a:rPr lang="et-EE" b="1" dirty="0"/>
              <a:t>Õppetöö käivitamine</a:t>
            </a:r>
            <a:r>
              <a:rPr lang="et-EE" dirty="0"/>
              <a:t>. Õppijad kandideerivad õppesse läbi ettevõtete. Ettevõtted viivad läbi vestlused ning valivad välja oma ettevõtte jaoks sobivad õppurid. Kool vormistab õppijad õppima ja valmistab ette kolmepoolsed lepingud koos vajaminevate lisadega.</a:t>
            </a:r>
          </a:p>
          <a:p>
            <a:pPr lvl="0"/>
            <a:r>
              <a:rPr lang="et-EE" b="1" dirty="0"/>
              <a:t>Õppe läbiviimine </a:t>
            </a:r>
            <a:r>
              <a:rPr lang="et-EE" dirty="0"/>
              <a:t>vastavalt kolmepoolses lepingus ja selle lisades sätestatule. </a:t>
            </a:r>
          </a:p>
          <a:p>
            <a:endParaRPr lang="et-EE" dirty="0"/>
          </a:p>
          <a:p>
            <a:endParaRPr lang="et-EE" dirty="0"/>
          </a:p>
        </p:txBody>
      </p:sp>
    </p:spTree>
    <p:extLst>
      <p:ext uri="{BB962C8B-B14F-4D97-AF65-F5344CB8AC3E}">
        <p14:creationId xmlns:p14="http://schemas.microsoft.com/office/powerpoint/2010/main" val="289577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DEEB596-0A9C-4E29-99F8-E14E75619DBF}"/>
              </a:ext>
            </a:extLst>
          </p:cNvPr>
          <p:cNvSpPr>
            <a:spLocks noGrp="1"/>
          </p:cNvSpPr>
          <p:nvPr>
            <p:ph type="title"/>
          </p:nvPr>
        </p:nvSpPr>
        <p:spPr/>
        <p:txBody>
          <a:bodyPr>
            <a:normAutofit fontScale="90000"/>
          </a:bodyPr>
          <a:lstStyle/>
          <a:p>
            <a:r>
              <a:rPr lang="et-EE" b="1" dirty="0"/>
              <a:t>Kulud</a:t>
            </a:r>
            <a:br>
              <a:rPr lang="et-EE" dirty="0"/>
            </a:br>
            <a:endParaRPr lang="et-EE" dirty="0"/>
          </a:p>
        </p:txBody>
      </p:sp>
      <p:sp>
        <p:nvSpPr>
          <p:cNvPr id="3" name="Sisu kohatäide 2">
            <a:extLst>
              <a:ext uri="{FF2B5EF4-FFF2-40B4-BE49-F238E27FC236}">
                <a16:creationId xmlns:a16="http://schemas.microsoft.com/office/drawing/2014/main" id="{CD7BCE52-9F94-4BCF-9765-D475D1172F85}"/>
              </a:ext>
            </a:extLst>
          </p:cNvPr>
          <p:cNvSpPr>
            <a:spLocks noGrp="1"/>
          </p:cNvSpPr>
          <p:nvPr>
            <p:ph idx="1"/>
          </p:nvPr>
        </p:nvSpPr>
        <p:spPr/>
        <p:txBody>
          <a:bodyPr/>
          <a:lstStyle/>
          <a:p>
            <a:r>
              <a:rPr lang="et-EE" dirty="0"/>
              <a:t>Ettevõtted maksavad õppurile töökohal läbiviidud õppeaja eest tasu vähemalt töötasu alammäära ulatuses, mis on  2019. aastal 540 eurot kuus ja tunnitasu 3,2 eurot tunnis. </a:t>
            </a:r>
          </a:p>
          <a:p>
            <a:r>
              <a:rPr lang="et-EE" dirty="0"/>
              <a:t>Ajaressurss – õppijale tuleb võimaldada aeg, mil ta läbib 1/3 õppetööst koolis.</a:t>
            </a:r>
          </a:p>
          <a:p>
            <a:endParaRPr lang="et-EE" dirty="0"/>
          </a:p>
        </p:txBody>
      </p:sp>
    </p:spTree>
    <p:extLst>
      <p:ext uri="{BB962C8B-B14F-4D97-AF65-F5344CB8AC3E}">
        <p14:creationId xmlns:p14="http://schemas.microsoft.com/office/powerpoint/2010/main" val="199525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ACF26F2-AB19-449D-B987-62D8EC708FF3}"/>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A8A22255-08B7-4AD7-BF2D-9A25C31D71A9}"/>
              </a:ext>
            </a:extLst>
          </p:cNvPr>
          <p:cNvSpPr>
            <a:spLocks noGrp="1"/>
          </p:cNvSpPr>
          <p:nvPr>
            <p:ph idx="1"/>
          </p:nvPr>
        </p:nvSpPr>
        <p:spPr/>
        <p:txBody>
          <a:bodyPr/>
          <a:lstStyle/>
          <a:p>
            <a:pPr marL="0" indent="0">
              <a:buNone/>
            </a:pPr>
            <a:r>
              <a:rPr lang="et-EE" dirty="0"/>
              <a:t>						Tänan!</a:t>
            </a:r>
          </a:p>
        </p:txBody>
      </p:sp>
    </p:spTree>
    <p:extLst>
      <p:ext uri="{BB962C8B-B14F-4D97-AF65-F5344CB8AC3E}">
        <p14:creationId xmlns:p14="http://schemas.microsoft.com/office/powerpoint/2010/main" val="3554363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250</Words>
  <Application>Microsoft Office PowerPoint</Application>
  <PresentationFormat>Ekraaniseanss (16:9)</PresentationFormat>
  <Paragraphs>28</Paragraphs>
  <Slides>6</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6</vt:i4>
      </vt:variant>
    </vt:vector>
  </HeadingPairs>
  <TitlesOfParts>
    <vt:vector size="10" baseType="lpstr">
      <vt:lpstr>Arial</vt:lpstr>
      <vt:lpstr>Calibri</vt:lpstr>
      <vt:lpstr>Helvetica Neue</vt:lpstr>
      <vt:lpstr>Office Theme</vt:lpstr>
      <vt:lpstr> Õpipoisiõppest ja teistest tegevustest   Anneli Entson</vt:lpstr>
      <vt:lpstr>Olulised kuupäevad</vt:lpstr>
      <vt:lpstr> Töökohapõhine õpe koka erialal  (EKR tase 4) </vt:lpstr>
      <vt:lpstr>Projekti etapid </vt:lpstr>
      <vt:lpstr>Kulud </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Anneli Entson</cp:lastModifiedBy>
  <cp:revision>65</cp:revision>
  <dcterms:created xsi:type="dcterms:W3CDTF">2018-09-30T12:43:08Z</dcterms:created>
  <dcterms:modified xsi:type="dcterms:W3CDTF">2019-02-13T09:10:04Z</dcterms:modified>
</cp:coreProperties>
</file>